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6" r:id="rId3"/>
    <p:sldId id="296" r:id="rId5"/>
    <p:sldId id="295" r:id="rId6"/>
    <p:sldId id="258" r:id="rId7"/>
    <p:sldId id="268" r:id="rId8"/>
    <p:sldId id="300" r:id="rId9"/>
    <p:sldId id="298" r:id="rId10"/>
    <p:sldId id="267" r:id="rId11"/>
  </p:sldIdLst>
  <p:sldSz cx="12192000" cy="6858000"/>
  <p:notesSz cx="6858000" cy="9144000"/>
  <p:embeddedFontLst>
    <p:embeddedFont>
      <p:font typeface="微软雅黑" panose="020B0503020204020204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等线" panose="02010600030101010101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927"/>
    <a:srgbClr val="18C06F"/>
    <a:srgbClr val="108859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52.xml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7BC3A-CA56-470A-B56E-B763CA4C49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E0918-14EB-4DBD-B07F-69DC8A3B1C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918-14EB-4DBD-B07F-69DC8A3B1C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918-14EB-4DBD-B07F-69DC8A3B1C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918-14EB-4DBD-B07F-69DC8A3B1C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918-14EB-4DBD-B07F-69DC8A3B1C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918-14EB-4DBD-B07F-69DC8A3B1C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918-14EB-4DBD-B07F-69DC8A3B1C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918-14EB-4DBD-B07F-69DC8A3B1C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918-14EB-4DBD-B07F-69DC8A3B1C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538433"/>
            <a:ext cx="12192000" cy="3826854"/>
          </a:xfrm>
          <a:prstGeom prst="rect">
            <a:avLst/>
          </a:prstGeom>
          <a:solidFill>
            <a:srgbClr val="034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5607050" y="4401806"/>
            <a:ext cx="9779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5295153"/>
            <a:ext cx="12192000" cy="304800"/>
          </a:xfrm>
          <a:prstGeom prst="rect">
            <a:avLst/>
          </a:prstGeom>
          <a:solidFill>
            <a:srgbClr val="0349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1469913"/>
            <a:ext cx="12192000" cy="69327"/>
          </a:xfrm>
          <a:prstGeom prst="rect">
            <a:avLst/>
          </a:prstGeom>
          <a:solidFill>
            <a:srgbClr val="0349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5189560" y="627453"/>
            <a:ext cx="1836415" cy="18364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徽标&#10;&#10;描述已自动生成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40" y="753745"/>
            <a:ext cx="1594485" cy="15843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858583" y="473328"/>
            <a:ext cx="223792" cy="223792"/>
          </a:xfrm>
          <a:prstGeom prst="rect">
            <a:avLst/>
          </a:prstGeom>
          <a:noFill/>
          <a:ln w="25400">
            <a:solidFill>
              <a:srgbClr val="034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034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 flipH="1">
            <a:off x="1082375" y="1028700"/>
            <a:ext cx="8925225" cy="0"/>
          </a:xfrm>
          <a:prstGeom prst="line">
            <a:avLst/>
          </a:prstGeom>
          <a:ln w="12700" cap="rnd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515938" y="541117"/>
            <a:ext cx="501869" cy="501869"/>
          </a:xfrm>
          <a:prstGeom prst="rect">
            <a:avLst/>
          </a:prstGeom>
          <a:solidFill>
            <a:srgbClr val="034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050139"/>
            <a:ext cx="12192000" cy="3533775"/>
          </a:xfrm>
          <a:prstGeom prst="rect">
            <a:avLst/>
          </a:prstGeom>
          <a:solidFill>
            <a:srgbClr val="034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357765" y="4784611"/>
            <a:ext cx="1495425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5535929"/>
            <a:ext cx="12192000" cy="657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2021764"/>
            <a:ext cx="12192000" cy="65723"/>
          </a:xfrm>
          <a:prstGeom prst="rect">
            <a:avLst/>
          </a:prstGeom>
          <a:solidFill>
            <a:srgbClr val="0349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5189560" y="627453"/>
            <a:ext cx="1836415" cy="18364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5189560" y="627453"/>
            <a:ext cx="1836415" cy="18364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徽标&#10;&#10;描述已自动生成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65" y="781685"/>
            <a:ext cx="1594485" cy="15843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525130" y="7402155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5029130" y="7402155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790730" y="740215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tags" Target="../tags/tag4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.GIF"/><Relationship Id="rId12" Type="http://schemas.openxmlformats.org/officeDocument/2006/relationships/image" Target="../media/image11.jpeg"/><Relationship Id="rId11" Type="http://schemas.openxmlformats.org/officeDocument/2006/relationships/image" Target="../media/image10.png"/><Relationship Id="rId10" Type="http://schemas.openxmlformats.org/officeDocument/2006/relationships/image" Target="../media/image9.jpe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9" Type="http://schemas.openxmlformats.org/officeDocument/2006/relationships/image" Target="../media/image14.png"/><Relationship Id="rId18" Type="http://schemas.openxmlformats.org/officeDocument/2006/relationships/image" Target="../media/image13.png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tags" Target="../tags/tag37.xml"/><Relationship Id="rId7" Type="http://schemas.openxmlformats.org/officeDocument/2006/relationships/image" Target="../media/image15.png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0.png"/><Relationship Id="rId16" Type="http://schemas.openxmlformats.org/officeDocument/2006/relationships/tags" Target="../tags/tag51.xml"/><Relationship Id="rId15" Type="http://schemas.openxmlformats.org/officeDocument/2006/relationships/image" Target="../media/image19.png"/><Relationship Id="rId14" Type="http://schemas.openxmlformats.org/officeDocument/2006/relationships/tags" Target="../tags/tag50.xml"/><Relationship Id="rId13" Type="http://schemas.openxmlformats.org/officeDocument/2006/relationships/image" Target="../media/image18.png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 txBox="1"/>
          <p:nvPr/>
        </p:nvSpPr>
        <p:spPr>
          <a:xfrm>
            <a:off x="1348740" y="2810339"/>
            <a:ext cx="9494520" cy="66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spc="400" dirty="0" smtClean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1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面向未知世界的机器学习</a:t>
            </a:r>
            <a:endParaRPr kumimoji="0" lang="zh-CN" altLang="en-US" sz="4800" b="1" i="0" u="none" strike="noStrike" kern="120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占位符 2"/>
          <p:cNvSpPr txBox="1"/>
          <p:nvPr/>
        </p:nvSpPr>
        <p:spPr>
          <a:xfrm>
            <a:off x="3067050" y="4688266"/>
            <a:ext cx="6057900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赵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知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临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1294672" y="510857"/>
            <a:ext cx="14224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个人介绍</a:t>
            </a:r>
            <a:endParaRPr lang="zh-CN" altLang="en-US" sz="2800" b="1" dirty="0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0065" y="1194435"/>
            <a:ext cx="584962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赵知临</a:t>
            </a:r>
            <a:r>
              <a:rPr lang="en-US" altLang="zh-CN" sz="18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8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副教授</a:t>
            </a:r>
            <a:r>
              <a:rPr lang="en-US" altLang="zh-CN" sz="18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8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博士生导师</a:t>
            </a:r>
            <a:r>
              <a:rPr lang="en-US" altLang="zh-CN" sz="18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8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国家级高层次青年人才</a:t>
            </a:r>
            <a:endParaRPr lang="zh-CN" altLang="en-US" sz="1800" b="1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2" name="组合 1"/>
          <p:cNvGrpSpPr/>
          <p:nvPr/>
        </p:nvGrpSpPr>
        <p:grpSpPr>
          <a:xfrm>
            <a:off x="619155" y="1705269"/>
            <a:ext cx="787112" cy="787112"/>
            <a:chOff x="609343" y="3900623"/>
            <a:chExt cx="787112" cy="787112"/>
          </a:xfrm>
        </p:grpSpPr>
        <p:cxnSp>
          <p:nvCxnSpPr>
            <p:cNvPr id="14" name="直接连接符 31"/>
            <p:cNvCxnSpPr/>
            <p:nvPr/>
          </p:nvCxnSpPr>
          <p:spPr>
            <a:xfrm>
              <a:off x="617364" y="3900623"/>
              <a:ext cx="0" cy="787112"/>
            </a:xfrm>
            <a:prstGeom prst="line">
              <a:avLst/>
            </a:prstGeom>
            <a:ln w="38100">
              <a:gradFill>
                <a:gsLst>
                  <a:gs pos="0">
                    <a:srgbClr val="00821F"/>
                  </a:gs>
                  <a:gs pos="100000">
                    <a:srgbClr val="00821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36"/>
            <p:cNvCxnSpPr/>
            <p:nvPr/>
          </p:nvCxnSpPr>
          <p:spPr>
            <a:xfrm rot="16200000" flipH="1">
              <a:off x="1002899" y="3521072"/>
              <a:ext cx="0" cy="787112"/>
            </a:xfrm>
            <a:prstGeom prst="line">
              <a:avLst/>
            </a:prstGeom>
            <a:ln w="38100">
              <a:gradFill>
                <a:gsLst>
                  <a:gs pos="0">
                    <a:srgbClr val="00821F"/>
                  </a:gs>
                  <a:gs pos="100000">
                    <a:srgbClr val="00821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: 圆角 35"/>
          <p:cNvSpPr/>
          <p:nvPr/>
        </p:nvSpPr>
        <p:spPr>
          <a:xfrm>
            <a:off x="709295" y="1771015"/>
            <a:ext cx="7623810" cy="1568450"/>
          </a:xfrm>
          <a:prstGeom prst="roundRect">
            <a:avLst/>
          </a:prstGeom>
          <a:gradFill flip="none" rotWithShape="1">
            <a:gsLst>
              <a:gs pos="0">
                <a:srgbClr val="005815">
                  <a:alpha val="0"/>
                </a:srgbClr>
              </a:gs>
              <a:gs pos="100000">
                <a:srgbClr val="005815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2012.09 - 2016.06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中山大学 计算机学院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学士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2016.09 - 2018.06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中山大学 计算机学院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硕士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2018.08 - 2022.08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悉尼科技大学 工程与信息技术</a:t>
            </a:r>
            <a:r>
              <a:rPr lang="en-US" altLang="zh-CN" sz="16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学院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博士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2022.08 - 2024.12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悉尼科技大学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/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麦考瑞大学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博士后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b="1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UTS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2335" y="2668905"/>
            <a:ext cx="1454150" cy="864870"/>
          </a:xfrm>
          <a:prstGeom prst="rect">
            <a:avLst/>
          </a:prstGeom>
        </p:spPr>
      </p:pic>
      <p:pic>
        <p:nvPicPr>
          <p:cNvPr id="4" name="图片 3" descr="logo-mq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42220" y="2928620"/>
            <a:ext cx="1562735" cy="47561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1715" y="1480185"/>
            <a:ext cx="1913890" cy="1317625"/>
          </a:xfrm>
          <a:prstGeom prst="rect">
            <a:avLst/>
          </a:prstGeom>
        </p:spPr>
      </p:pic>
      <p:grpSp>
        <p:nvGrpSpPr>
          <p:cNvPr id="7" name="组合 1"/>
          <p:cNvGrpSpPr/>
          <p:nvPr/>
        </p:nvGrpSpPr>
        <p:grpSpPr>
          <a:xfrm>
            <a:off x="627410" y="3484539"/>
            <a:ext cx="787112" cy="787112"/>
            <a:chOff x="609343" y="3900623"/>
            <a:chExt cx="787112" cy="787112"/>
          </a:xfrm>
        </p:grpSpPr>
        <p:cxnSp>
          <p:nvCxnSpPr>
            <p:cNvPr id="8" name="直接连接符 31"/>
            <p:cNvCxnSpPr/>
            <p:nvPr/>
          </p:nvCxnSpPr>
          <p:spPr>
            <a:xfrm>
              <a:off x="617364" y="3900623"/>
              <a:ext cx="0" cy="787112"/>
            </a:xfrm>
            <a:prstGeom prst="line">
              <a:avLst/>
            </a:prstGeom>
            <a:ln w="38100">
              <a:gradFill>
                <a:gsLst>
                  <a:gs pos="0">
                    <a:srgbClr val="00821F"/>
                  </a:gs>
                  <a:gs pos="100000">
                    <a:srgbClr val="00821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36"/>
            <p:cNvCxnSpPr/>
            <p:nvPr/>
          </p:nvCxnSpPr>
          <p:spPr>
            <a:xfrm rot="16200000" flipH="1">
              <a:off x="1002899" y="3521072"/>
              <a:ext cx="0" cy="787112"/>
            </a:xfrm>
            <a:prstGeom prst="line">
              <a:avLst/>
            </a:prstGeom>
            <a:ln w="38100">
              <a:gradFill>
                <a:gsLst>
                  <a:gs pos="0">
                    <a:srgbClr val="00821F"/>
                  </a:gs>
                  <a:gs pos="100000">
                    <a:srgbClr val="00821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18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922780" y="3731260"/>
          <a:ext cx="9101455" cy="2566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02270"/>
                <a:gridCol w="1099185"/>
              </a:tblGrid>
              <a:tr h="305435">
                <a:tc>
                  <a:txBody>
                    <a:bodyPr/>
                    <a:p>
                      <a:pPr algn="ctr"/>
                      <a:r>
                        <a:rPr lang="zh-CN" altLang="en-US"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期刊与会议名称</a:t>
                      </a:r>
                      <a:endParaRPr lang="zh-CN" altLang="en-US" sz="1400" b="1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400" b="1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篇数</a:t>
                      </a:r>
                      <a:endParaRPr lang="zh-CN" altLang="en-US" sz="1400" b="1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23215">
                <a:tc>
                  <a:txBody>
                    <a:bodyPr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+mn-ea"/>
                        </a:rPr>
                        <a:t>IEEE Transactions on Pattern Analysis and Machine Intelligence (TPAMI)</a:t>
                      </a:r>
                      <a:endParaRPr lang="en-US" altLang="zh-CN" sz="14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</a:t>
                      </a:r>
                      <a:endParaRPr lang="en-US" sz="14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21945">
                <a:tc>
                  <a:txBody>
                    <a:bodyPr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Annual Conference on Neural Information Processing Systems 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NeurIPS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</a:t>
                      </a:r>
                      <a:endParaRPr lang="en-US" sz="14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23850">
                <a:tc>
                  <a:txBody>
                    <a:bodyPr/>
                    <a:p>
                      <a:pPr marL="0" algn="l" defTabSz="914400" rtl="0" eaLnBrk="1" latinLnBrk="0" hangingPunct="1"/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Artificial Intelligence Journal (AIJ) / Machine Learning 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Journal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（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MLJ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）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</a:t>
                      </a:r>
                      <a:endParaRPr lang="en-US" sz="1400" b="1" kern="1200" dirty="0">
                        <a:solidFill>
                          <a:srgbClr val="C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2194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IEEE Transactions on Neural Networks and Learning Systems </a:t>
                      </a:r>
                      <a:r>
                        <a:rPr lang="zh-CN" altLang="en-US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（</a:t>
                      </a: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TNNLS</a:t>
                      </a:r>
                      <a:r>
                        <a:rPr lang="zh-CN" altLang="en-US" sz="14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）</a:t>
                      </a:r>
                      <a:endParaRPr lang="zh-CN" altLang="en-US" sz="1400" b="1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2321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Association for the Advancement of Artificial Intelligence (AAAI)</a:t>
                      </a:r>
                      <a:endParaRPr lang="en-US" altLang="zh-CN" sz="1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238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International Joint Conference on Artificial Intelligence (IJCAI)</a:t>
                      </a:r>
                      <a:endParaRPr lang="en-US" altLang="zh-CN" sz="1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3225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Transactions on Machine Learning Research (TMLR)</a:t>
                      </a:r>
                      <a:endParaRPr lang="en-US" altLang="zh-CN" sz="1400" b="1" dirty="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21005" y="4428490"/>
            <a:ext cx="136906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6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代表性成果</a:t>
            </a:r>
            <a:r>
              <a:rPr lang="en-US" altLang="zh-CN" sz="16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1600" b="1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16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（第一作者）</a:t>
            </a:r>
            <a:endParaRPr lang="zh-CN" altLang="en-US" sz="1600" b="1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" name="图片 18" descr="0084ZCAqly1hx59cppbrmg304b04bg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" y="5138420"/>
            <a:ext cx="1476375" cy="1476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381" y="2401412"/>
            <a:ext cx="2379382" cy="123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1950.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智能判别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图灵提出图灵测试，首次用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“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在未知输入下的反应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”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来定义机器智能。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22959" y="1608930"/>
            <a:ext cx="2628087" cy="123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1988.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不确定性建模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Pearl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系统化提出贝叶斯网络，为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AI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应对不完全信息和因果未知性提供数学工具。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7440" y="3176905"/>
            <a:ext cx="2689225" cy="123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1995.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开放世界假设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在知识表示领域提出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“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开放世界假设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”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，标志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AI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开始面向真实世界的不完备知识建模。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48733" y="1608930"/>
            <a:ext cx="2542985" cy="123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2002.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开放集识别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开放集识别概念提出，机器学习开始处理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“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未见类别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”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的识别问题。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86670" y="3177009"/>
            <a:ext cx="2349188" cy="123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2016.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外分布检测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深度学习下的外部分布检测方法兴起，揭示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AI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系统对未知数据缺乏鲁棒性。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66885" y="1609090"/>
            <a:ext cx="2545715" cy="1235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2025.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开放环境泛化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面向具身智能与多智能体协作，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AI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迈向能在开放世界中自主适应与泛化的新时代。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8" name="箭头: 五边形 7"/>
          <p:cNvSpPr/>
          <p:nvPr/>
        </p:nvSpPr>
        <p:spPr>
          <a:xfrm>
            <a:off x="235585" y="5529580"/>
            <a:ext cx="11677015" cy="591820"/>
          </a:xfrm>
          <a:prstGeom prst="homePlate">
            <a:avLst/>
          </a:prstGeom>
          <a:solidFill>
            <a:srgbClr val="034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6265" y="5652135"/>
            <a:ext cx="10917555" cy="346075"/>
            <a:chOff x="874713" y="3126214"/>
            <a:chExt cx="10442575" cy="60557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74713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99902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12334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24766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37197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62060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86924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49629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74492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99355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11787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24218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66505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49082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61513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73945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286376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298808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11240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23671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36103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48534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60966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373398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858297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398261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410692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423124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435556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47987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60419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472850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485282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97714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10145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22577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350089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47440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559872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572303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584735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597166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609598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622030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634461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46893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659324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71756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841881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696619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709051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721482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733914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46346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758777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771209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783640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796072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808504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820935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8333673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845798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858230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870662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883093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895525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907956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920388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932820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945251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957683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970114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9825465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994978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1007409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019841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1044704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10695677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1032272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1057136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10819993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10944309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11068625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11192941" y="3388886"/>
              <a:ext cx="0" cy="3429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11317288" y="3126214"/>
              <a:ext cx="0" cy="605572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596381" y="2566500"/>
            <a:ext cx="0" cy="2957446"/>
          </a:xfrm>
          <a:prstGeom prst="line">
            <a:avLst/>
          </a:prstGeom>
          <a:ln>
            <a:solidFill>
              <a:srgbClr val="03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3022959" y="1739900"/>
            <a:ext cx="0" cy="3784046"/>
          </a:xfrm>
          <a:prstGeom prst="line">
            <a:avLst/>
          </a:prstGeom>
          <a:ln>
            <a:solidFill>
              <a:srgbClr val="03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3647317" y="3177009"/>
            <a:ext cx="0" cy="2345690"/>
          </a:xfrm>
          <a:prstGeom prst="line">
            <a:avLst/>
          </a:prstGeom>
          <a:ln>
            <a:solidFill>
              <a:srgbClr val="03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6348733" y="1739900"/>
            <a:ext cx="0" cy="3784046"/>
          </a:xfrm>
          <a:prstGeom prst="line">
            <a:avLst/>
          </a:prstGeom>
          <a:ln>
            <a:solidFill>
              <a:srgbClr val="03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6986670" y="3276600"/>
            <a:ext cx="0" cy="2247346"/>
          </a:xfrm>
          <a:prstGeom prst="line">
            <a:avLst/>
          </a:prstGeom>
          <a:ln>
            <a:solidFill>
              <a:srgbClr val="03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9366973" y="1739900"/>
            <a:ext cx="0" cy="3784046"/>
          </a:xfrm>
          <a:prstGeom prst="line">
            <a:avLst/>
          </a:prstGeom>
          <a:ln>
            <a:solidFill>
              <a:srgbClr val="034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1294672" y="510857"/>
            <a:ext cx="56896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人工智能中</a:t>
            </a:r>
            <a:r>
              <a:rPr lang="en-US" altLang="zh-CN" sz="2800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“</a:t>
            </a:r>
            <a:r>
              <a:rPr lang="zh-CN" altLang="en-US" sz="2800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未知世界</a:t>
            </a:r>
            <a:r>
              <a:rPr lang="en-US" altLang="zh-CN" sz="2800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”</a:t>
            </a:r>
            <a:r>
              <a:rPr lang="zh-CN" altLang="en-US" sz="2800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的探索历程</a:t>
            </a:r>
            <a:endParaRPr lang="zh-CN" altLang="en-US" sz="2800" b="1" dirty="0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065" y="3671570"/>
            <a:ext cx="1482725" cy="1776095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090" y="3054350"/>
            <a:ext cx="2176145" cy="225044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04" y="899073"/>
            <a:ext cx="1698181" cy="16676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1294672" y="510857"/>
            <a:ext cx="53340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探索未知世界的智能学习闭环框架</a:t>
            </a:r>
            <a:endParaRPr lang="zh-CN" altLang="en-US" sz="2800" b="1" dirty="0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4" name="任意多边形 43"/>
          <p:cNvSpPr/>
          <p:nvPr>
            <p:custDataLst>
              <p:tags r:id="rId1"/>
            </p:custDataLst>
          </p:nvPr>
        </p:nvSpPr>
        <p:spPr>
          <a:xfrm>
            <a:off x="4981258" y="1940243"/>
            <a:ext cx="2027555" cy="2027555"/>
          </a:xfrm>
          <a:custGeom>
            <a:avLst/>
            <a:gdLst>
              <a:gd name="connsiteX0" fmla="*/ 1989 w 3929"/>
              <a:gd name="connsiteY0" fmla="*/ 3929 h 3929"/>
              <a:gd name="connsiteX1" fmla="*/ 1965 w 3929"/>
              <a:gd name="connsiteY1" fmla="*/ 3929 h 3929"/>
              <a:gd name="connsiteX2" fmla="*/ 0 w 3929"/>
              <a:gd name="connsiteY2" fmla="*/ 1965 h 3929"/>
              <a:gd name="connsiteX3" fmla="*/ 1965 w 3929"/>
              <a:gd name="connsiteY3" fmla="*/ 0 h 3929"/>
              <a:gd name="connsiteX4" fmla="*/ 3929 w 3929"/>
              <a:gd name="connsiteY4" fmla="*/ 1965 h 3929"/>
              <a:gd name="connsiteX5" fmla="*/ 3775 w 3929"/>
              <a:gd name="connsiteY5" fmla="*/ 2729 h 3929"/>
              <a:gd name="connsiteX6" fmla="*/ 3759 w 3929"/>
              <a:gd name="connsiteY6" fmla="*/ 2764 h 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9" h="3929">
                <a:moveTo>
                  <a:pt x="1989" y="3929"/>
                </a:moveTo>
                <a:lnTo>
                  <a:pt x="1965" y="3929"/>
                </a:lnTo>
                <a:cubicBezTo>
                  <a:pt x="880" y="3929"/>
                  <a:pt x="0" y="3049"/>
                  <a:pt x="0" y="1965"/>
                </a:cubicBezTo>
                <a:cubicBezTo>
                  <a:pt x="0" y="880"/>
                  <a:pt x="880" y="0"/>
                  <a:pt x="1965" y="0"/>
                </a:cubicBezTo>
                <a:cubicBezTo>
                  <a:pt x="3049" y="0"/>
                  <a:pt x="3929" y="880"/>
                  <a:pt x="3929" y="1965"/>
                </a:cubicBezTo>
                <a:cubicBezTo>
                  <a:pt x="3929" y="2236"/>
                  <a:pt x="3874" y="2494"/>
                  <a:pt x="3775" y="2729"/>
                </a:cubicBezTo>
                <a:lnTo>
                  <a:pt x="3759" y="2764"/>
                </a:lnTo>
              </a:path>
            </a:pathLst>
          </a:custGeom>
          <a:noFill/>
          <a:ln w="50800" cap="rnd">
            <a:gradFill>
              <a:gsLst>
                <a:gs pos="0">
                  <a:srgbClr val="034927">
                    <a:alpha val="50000"/>
                  </a:srgbClr>
                </a:gs>
                <a:gs pos="80000">
                  <a:srgbClr val="034927"/>
                </a:gs>
              </a:gsLst>
              <a:lin ang="8100000" scaled="1"/>
            </a:gradFill>
            <a:tailEnd type="arrow" w="lg" len="sm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任意多边形 44"/>
          <p:cNvSpPr/>
          <p:nvPr>
            <p:custDataLst>
              <p:tags r:id="rId2"/>
            </p:custDataLst>
          </p:nvPr>
        </p:nvSpPr>
        <p:spPr>
          <a:xfrm rot="7200000">
            <a:off x="5886768" y="3453448"/>
            <a:ext cx="2027555" cy="2027555"/>
          </a:xfrm>
          <a:custGeom>
            <a:avLst/>
            <a:gdLst>
              <a:gd name="connsiteX0" fmla="*/ 1989 w 3929"/>
              <a:gd name="connsiteY0" fmla="*/ 3929 h 3929"/>
              <a:gd name="connsiteX1" fmla="*/ 1965 w 3929"/>
              <a:gd name="connsiteY1" fmla="*/ 3929 h 3929"/>
              <a:gd name="connsiteX2" fmla="*/ 0 w 3929"/>
              <a:gd name="connsiteY2" fmla="*/ 1965 h 3929"/>
              <a:gd name="connsiteX3" fmla="*/ 1965 w 3929"/>
              <a:gd name="connsiteY3" fmla="*/ 0 h 3929"/>
              <a:gd name="connsiteX4" fmla="*/ 3929 w 3929"/>
              <a:gd name="connsiteY4" fmla="*/ 1965 h 3929"/>
              <a:gd name="connsiteX5" fmla="*/ 3775 w 3929"/>
              <a:gd name="connsiteY5" fmla="*/ 2729 h 3929"/>
              <a:gd name="connsiteX6" fmla="*/ 3759 w 3929"/>
              <a:gd name="connsiteY6" fmla="*/ 2764 h 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9" h="3929">
                <a:moveTo>
                  <a:pt x="1989" y="3929"/>
                </a:moveTo>
                <a:lnTo>
                  <a:pt x="1965" y="3929"/>
                </a:lnTo>
                <a:cubicBezTo>
                  <a:pt x="880" y="3929"/>
                  <a:pt x="0" y="3049"/>
                  <a:pt x="0" y="1965"/>
                </a:cubicBezTo>
                <a:cubicBezTo>
                  <a:pt x="0" y="880"/>
                  <a:pt x="880" y="0"/>
                  <a:pt x="1965" y="0"/>
                </a:cubicBezTo>
                <a:cubicBezTo>
                  <a:pt x="3049" y="0"/>
                  <a:pt x="3929" y="880"/>
                  <a:pt x="3929" y="1965"/>
                </a:cubicBezTo>
                <a:cubicBezTo>
                  <a:pt x="3929" y="2236"/>
                  <a:pt x="3874" y="2494"/>
                  <a:pt x="3775" y="2729"/>
                </a:cubicBezTo>
                <a:lnTo>
                  <a:pt x="3759" y="2764"/>
                </a:lnTo>
              </a:path>
            </a:pathLst>
          </a:custGeom>
          <a:noFill/>
          <a:ln w="50800" cap="rnd">
            <a:gradFill>
              <a:gsLst>
                <a:gs pos="0">
                  <a:srgbClr val="034927">
                    <a:alpha val="50000"/>
                  </a:srgbClr>
                </a:gs>
                <a:gs pos="80000">
                  <a:srgbClr val="034927"/>
                </a:gs>
              </a:gsLst>
              <a:lin ang="8100000" scaled="1"/>
            </a:gradFill>
            <a:tailEnd type="arrow" w="lg" len="sm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任意多边形 45"/>
          <p:cNvSpPr/>
          <p:nvPr>
            <p:custDataLst>
              <p:tags r:id="rId3"/>
            </p:custDataLst>
          </p:nvPr>
        </p:nvSpPr>
        <p:spPr>
          <a:xfrm rot="14400000">
            <a:off x="4129723" y="3476307"/>
            <a:ext cx="2027555" cy="2027555"/>
          </a:xfrm>
          <a:custGeom>
            <a:avLst/>
            <a:gdLst>
              <a:gd name="connsiteX0" fmla="*/ 1989 w 3929"/>
              <a:gd name="connsiteY0" fmla="*/ 3929 h 3929"/>
              <a:gd name="connsiteX1" fmla="*/ 1965 w 3929"/>
              <a:gd name="connsiteY1" fmla="*/ 3929 h 3929"/>
              <a:gd name="connsiteX2" fmla="*/ 0 w 3929"/>
              <a:gd name="connsiteY2" fmla="*/ 1965 h 3929"/>
              <a:gd name="connsiteX3" fmla="*/ 1965 w 3929"/>
              <a:gd name="connsiteY3" fmla="*/ 0 h 3929"/>
              <a:gd name="connsiteX4" fmla="*/ 3929 w 3929"/>
              <a:gd name="connsiteY4" fmla="*/ 1965 h 3929"/>
              <a:gd name="connsiteX5" fmla="*/ 3775 w 3929"/>
              <a:gd name="connsiteY5" fmla="*/ 2729 h 3929"/>
              <a:gd name="connsiteX6" fmla="*/ 3759 w 3929"/>
              <a:gd name="connsiteY6" fmla="*/ 2764 h 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9" h="3929">
                <a:moveTo>
                  <a:pt x="1989" y="3929"/>
                </a:moveTo>
                <a:lnTo>
                  <a:pt x="1965" y="3929"/>
                </a:lnTo>
                <a:cubicBezTo>
                  <a:pt x="880" y="3929"/>
                  <a:pt x="0" y="3049"/>
                  <a:pt x="0" y="1965"/>
                </a:cubicBezTo>
                <a:cubicBezTo>
                  <a:pt x="0" y="880"/>
                  <a:pt x="880" y="0"/>
                  <a:pt x="1965" y="0"/>
                </a:cubicBezTo>
                <a:cubicBezTo>
                  <a:pt x="3049" y="0"/>
                  <a:pt x="3929" y="880"/>
                  <a:pt x="3929" y="1965"/>
                </a:cubicBezTo>
                <a:cubicBezTo>
                  <a:pt x="3929" y="2236"/>
                  <a:pt x="3874" y="2494"/>
                  <a:pt x="3775" y="2729"/>
                </a:cubicBezTo>
                <a:lnTo>
                  <a:pt x="3759" y="2764"/>
                </a:lnTo>
              </a:path>
            </a:pathLst>
          </a:custGeom>
          <a:noFill/>
          <a:ln w="50800" cap="rnd">
            <a:gradFill>
              <a:gsLst>
                <a:gs pos="0">
                  <a:srgbClr val="034927">
                    <a:alpha val="50000"/>
                  </a:srgbClr>
                </a:gs>
                <a:gs pos="80000">
                  <a:srgbClr val="034927"/>
                </a:gs>
              </a:gsLst>
              <a:lin ang="8100000" scaled="1"/>
            </a:gradFill>
            <a:tailEnd type="arrow" w="lg" len="sm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>
            <p:custDataLst>
              <p:tags r:id="rId4"/>
            </p:custDataLst>
          </p:nvPr>
        </p:nvSpPr>
        <p:spPr>
          <a:xfrm>
            <a:off x="7325043" y="2184718"/>
            <a:ext cx="2894965" cy="618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p>
            <a:pPr algn="l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聚焦未知分布的界定、不确定性建模与泛化理论，奠定面向开放世界学习的理论基础。</a:t>
            </a:r>
            <a:endParaRPr lang="zh-CN" altLang="en-US" sz="14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5"/>
            </p:custDataLst>
          </p:nvPr>
        </p:nvSpPr>
        <p:spPr>
          <a:xfrm>
            <a:off x="8282623" y="4224973"/>
            <a:ext cx="2894965" cy="618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p>
            <a:pPr algn="l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发展生成模型、多智能体机制与大模型指令泛化方法，实现面向未知任务的自主建模与推理。</a:t>
            </a:r>
            <a:endParaRPr lang="zh-CN" altLang="en-US" sz="14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9" name="矩形 48"/>
          <p:cNvSpPr/>
          <p:nvPr>
            <p:custDataLst>
              <p:tags r:id="rId6"/>
            </p:custDataLst>
          </p:nvPr>
        </p:nvSpPr>
        <p:spPr>
          <a:xfrm>
            <a:off x="816293" y="4153218"/>
            <a:ext cx="2894965" cy="618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p>
            <a:pPr algn="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在天气预测、医学诊断、具身智能等不确定性强的任务中验证模型的鲁棒性与安全性。</a:t>
            </a:r>
            <a:endParaRPr lang="zh-CN" altLang="en-US" sz="14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矩形 49"/>
          <p:cNvSpPr/>
          <p:nvPr>
            <p:custDataLst>
              <p:tags r:id="rId7"/>
            </p:custDataLst>
          </p:nvPr>
        </p:nvSpPr>
        <p:spPr>
          <a:xfrm>
            <a:off x="7325360" y="1764030"/>
            <a:ext cx="3839210" cy="2711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外分布机器学习理论</a:t>
            </a:r>
            <a:endParaRPr lang="zh-CN" altLang="en-US" b="1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1" name="矩形 50"/>
          <p:cNvSpPr/>
          <p:nvPr>
            <p:custDataLst>
              <p:tags r:id="rId8"/>
            </p:custDataLst>
          </p:nvPr>
        </p:nvSpPr>
        <p:spPr>
          <a:xfrm>
            <a:off x="812165" y="3730625"/>
            <a:ext cx="3042920" cy="2711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高风险场景下的智能泛化应用</a:t>
            </a:r>
            <a:endParaRPr lang="zh-CN" altLang="en-US" b="1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2" name="矩形 51"/>
          <p:cNvSpPr/>
          <p:nvPr>
            <p:custDataLst>
              <p:tags r:id="rId9"/>
            </p:custDataLst>
          </p:nvPr>
        </p:nvSpPr>
        <p:spPr>
          <a:xfrm>
            <a:off x="8282623" y="3804603"/>
            <a:ext cx="2882265" cy="2711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大模型驱动的泛化学习算法</a:t>
            </a:r>
            <a:endParaRPr lang="zh-CN" altLang="en-US" b="1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609590" y="2035175"/>
            <a:ext cx="71628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</a:rPr>
              <a:t>理论</a:t>
            </a:r>
            <a:endParaRPr lang="zh-CN" altLang="en-US" sz="1800" b="1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528435" y="5019040"/>
            <a:ext cx="71628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 sz="1800" b="1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799330" y="5019040"/>
            <a:ext cx="71628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endParaRPr lang="zh-CN" altLang="en-US" sz="1800" b="1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15" y="2403475"/>
            <a:ext cx="1225550" cy="1051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30" y="3804920"/>
            <a:ext cx="1036320" cy="113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clrChange>
              <a:clrFrom>
                <a:srgbClr val="FDFEFF">
                  <a:alpha val="100000"/>
                </a:srgbClr>
              </a:clrFrom>
              <a:clrTo>
                <a:srgbClr val="FDFE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20" y="3896360"/>
            <a:ext cx="1217930" cy="1187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746" y="941010"/>
            <a:ext cx="2863835" cy="28982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0400" y="1248340"/>
            <a:ext cx="4897718" cy="5098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4399952" y="4806715"/>
            <a:ext cx="355660" cy="355660"/>
            <a:chOff x="1572388" y="4418881"/>
            <a:chExt cx="489837" cy="489837"/>
          </a:xfrm>
        </p:grpSpPr>
        <p:sp>
          <p:nvSpPr>
            <p:cNvPr id="5" name="椭圆 4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1572388" y="4418881"/>
              <a:ext cx="489837" cy="489837"/>
            </a:xfrm>
            <a:prstGeom prst="ellipse">
              <a:avLst/>
            </a:prstGeom>
            <a:solidFill>
              <a:srgbClr val="0349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" name="Shape 2546"/>
            <p:cNvSpPr/>
            <p:nvPr>
              <p:custDataLst>
                <p:tags r:id="rId3"/>
              </p:custDataLst>
            </p:nvPr>
          </p:nvSpPr>
          <p:spPr>
            <a:xfrm>
              <a:off x="1700871" y="4573008"/>
              <a:ext cx="232869" cy="18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4405481" y="1842415"/>
            <a:ext cx="355826" cy="355826"/>
            <a:chOff x="6789906" y="2597285"/>
            <a:chExt cx="489837" cy="489837"/>
          </a:xfrm>
        </p:grpSpPr>
        <p:sp>
          <p:nvSpPr>
            <p:cNvPr id="8" name="椭圆 7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6789906" y="2597285"/>
              <a:ext cx="489837" cy="489837"/>
            </a:xfrm>
            <a:prstGeom prst="ellipse">
              <a:avLst/>
            </a:prstGeom>
            <a:solidFill>
              <a:srgbClr val="0349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Shape 2588"/>
            <p:cNvSpPr/>
            <p:nvPr>
              <p:custDataLst>
                <p:tags r:id="rId6"/>
              </p:custDataLst>
            </p:nvPr>
          </p:nvSpPr>
          <p:spPr>
            <a:xfrm>
              <a:off x="6918390" y="2741321"/>
              <a:ext cx="232868" cy="201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82" y="12420"/>
                  </a:moveTo>
                  <a:cubicBezTo>
                    <a:pt x="16368" y="12420"/>
                    <a:pt x="15709" y="11694"/>
                    <a:pt x="15709" y="10800"/>
                  </a:cubicBezTo>
                  <a:cubicBezTo>
                    <a:pt x="15709" y="9906"/>
                    <a:pt x="16368" y="9180"/>
                    <a:pt x="17182" y="9180"/>
                  </a:cubicBezTo>
                  <a:cubicBezTo>
                    <a:pt x="17995" y="9180"/>
                    <a:pt x="18655" y="9906"/>
                    <a:pt x="18655" y="10800"/>
                  </a:cubicBezTo>
                  <a:cubicBezTo>
                    <a:pt x="18655" y="11694"/>
                    <a:pt x="17995" y="12420"/>
                    <a:pt x="17182" y="12420"/>
                  </a:cubicBezTo>
                  <a:moveTo>
                    <a:pt x="21109" y="10260"/>
                  </a:moveTo>
                  <a:lnTo>
                    <a:pt x="19587" y="10260"/>
                  </a:lnTo>
                  <a:cubicBezTo>
                    <a:pt x="19360" y="9028"/>
                    <a:pt x="18369" y="8100"/>
                    <a:pt x="17182" y="8100"/>
                  </a:cubicBezTo>
                  <a:cubicBezTo>
                    <a:pt x="15994" y="8100"/>
                    <a:pt x="15004" y="9028"/>
                    <a:pt x="14777" y="10260"/>
                  </a:cubicBezTo>
                  <a:lnTo>
                    <a:pt x="491" y="10260"/>
                  </a:lnTo>
                  <a:cubicBezTo>
                    <a:pt x="220" y="10260"/>
                    <a:pt x="0" y="10502"/>
                    <a:pt x="0" y="10800"/>
                  </a:cubicBezTo>
                  <a:cubicBezTo>
                    <a:pt x="0" y="11098"/>
                    <a:pt x="220" y="11340"/>
                    <a:pt x="491" y="11340"/>
                  </a:cubicBezTo>
                  <a:lnTo>
                    <a:pt x="14777" y="11340"/>
                  </a:lnTo>
                  <a:cubicBezTo>
                    <a:pt x="15004" y="12572"/>
                    <a:pt x="15994" y="13500"/>
                    <a:pt x="17182" y="13500"/>
                  </a:cubicBezTo>
                  <a:cubicBezTo>
                    <a:pt x="18369" y="13500"/>
                    <a:pt x="19360" y="12572"/>
                    <a:pt x="19587" y="11340"/>
                  </a:cubicBezTo>
                  <a:lnTo>
                    <a:pt x="21109" y="11340"/>
                  </a:lnTo>
                  <a:cubicBezTo>
                    <a:pt x="21380" y="11340"/>
                    <a:pt x="21600" y="11098"/>
                    <a:pt x="21600" y="10800"/>
                  </a:cubicBezTo>
                  <a:cubicBezTo>
                    <a:pt x="21600" y="10502"/>
                    <a:pt x="21380" y="10260"/>
                    <a:pt x="21109" y="10260"/>
                  </a:cubicBezTo>
                  <a:moveTo>
                    <a:pt x="5400" y="1080"/>
                  </a:moveTo>
                  <a:cubicBezTo>
                    <a:pt x="6214" y="1080"/>
                    <a:pt x="6873" y="1806"/>
                    <a:pt x="6873" y="2700"/>
                  </a:cubicBezTo>
                  <a:cubicBezTo>
                    <a:pt x="6873" y="3595"/>
                    <a:pt x="6214" y="4320"/>
                    <a:pt x="5400" y="4320"/>
                  </a:cubicBezTo>
                  <a:cubicBezTo>
                    <a:pt x="4586" y="4320"/>
                    <a:pt x="3927" y="3595"/>
                    <a:pt x="3927" y="2700"/>
                  </a:cubicBezTo>
                  <a:cubicBezTo>
                    <a:pt x="3927" y="1806"/>
                    <a:pt x="4586" y="1080"/>
                    <a:pt x="5400" y="1080"/>
                  </a:cubicBezTo>
                  <a:moveTo>
                    <a:pt x="491" y="3240"/>
                  </a:moveTo>
                  <a:lnTo>
                    <a:pt x="2995" y="3240"/>
                  </a:lnTo>
                  <a:cubicBezTo>
                    <a:pt x="3222" y="4472"/>
                    <a:pt x="4213" y="5400"/>
                    <a:pt x="5400" y="5400"/>
                  </a:cubicBezTo>
                  <a:cubicBezTo>
                    <a:pt x="6587" y="5400"/>
                    <a:pt x="7578" y="4472"/>
                    <a:pt x="7805" y="3240"/>
                  </a:cubicBezTo>
                  <a:lnTo>
                    <a:pt x="21109" y="3240"/>
                  </a:lnTo>
                  <a:cubicBezTo>
                    <a:pt x="21380" y="3240"/>
                    <a:pt x="21600" y="2999"/>
                    <a:pt x="21600" y="2700"/>
                  </a:cubicBezTo>
                  <a:cubicBezTo>
                    <a:pt x="21600" y="2402"/>
                    <a:pt x="21380" y="2160"/>
                    <a:pt x="21109" y="2160"/>
                  </a:cubicBezTo>
                  <a:lnTo>
                    <a:pt x="7805" y="2160"/>
                  </a:lnTo>
                  <a:cubicBezTo>
                    <a:pt x="7578" y="928"/>
                    <a:pt x="6587" y="0"/>
                    <a:pt x="5400" y="0"/>
                  </a:cubicBezTo>
                  <a:cubicBezTo>
                    <a:pt x="4213" y="0"/>
                    <a:pt x="3222" y="928"/>
                    <a:pt x="2995" y="2160"/>
                  </a:cubicBezTo>
                  <a:lnTo>
                    <a:pt x="491" y="2160"/>
                  </a:lnTo>
                  <a:cubicBezTo>
                    <a:pt x="220" y="2160"/>
                    <a:pt x="0" y="2402"/>
                    <a:pt x="0" y="2700"/>
                  </a:cubicBezTo>
                  <a:cubicBezTo>
                    <a:pt x="0" y="2999"/>
                    <a:pt x="220" y="3240"/>
                    <a:pt x="491" y="3240"/>
                  </a:cubicBezTo>
                  <a:moveTo>
                    <a:pt x="9327" y="20519"/>
                  </a:moveTo>
                  <a:cubicBezTo>
                    <a:pt x="8514" y="20519"/>
                    <a:pt x="7855" y="19794"/>
                    <a:pt x="7855" y="18899"/>
                  </a:cubicBezTo>
                  <a:cubicBezTo>
                    <a:pt x="7855" y="18005"/>
                    <a:pt x="8514" y="17279"/>
                    <a:pt x="9327" y="17279"/>
                  </a:cubicBezTo>
                  <a:cubicBezTo>
                    <a:pt x="10141" y="17279"/>
                    <a:pt x="10800" y="18005"/>
                    <a:pt x="10800" y="18899"/>
                  </a:cubicBezTo>
                  <a:cubicBezTo>
                    <a:pt x="10800" y="19794"/>
                    <a:pt x="10141" y="20519"/>
                    <a:pt x="9327" y="20519"/>
                  </a:cubicBezTo>
                  <a:moveTo>
                    <a:pt x="21109" y="18359"/>
                  </a:moveTo>
                  <a:lnTo>
                    <a:pt x="11732" y="18359"/>
                  </a:lnTo>
                  <a:cubicBezTo>
                    <a:pt x="11505" y="17127"/>
                    <a:pt x="10515" y="16199"/>
                    <a:pt x="9327" y="16199"/>
                  </a:cubicBezTo>
                  <a:cubicBezTo>
                    <a:pt x="8140" y="16199"/>
                    <a:pt x="7150" y="17127"/>
                    <a:pt x="6922" y="18359"/>
                  </a:cubicBezTo>
                  <a:lnTo>
                    <a:pt x="491" y="18359"/>
                  </a:lnTo>
                  <a:cubicBezTo>
                    <a:pt x="220" y="18359"/>
                    <a:pt x="0" y="18601"/>
                    <a:pt x="0" y="18899"/>
                  </a:cubicBezTo>
                  <a:cubicBezTo>
                    <a:pt x="0" y="19198"/>
                    <a:pt x="220" y="19439"/>
                    <a:pt x="491" y="19439"/>
                  </a:cubicBezTo>
                  <a:lnTo>
                    <a:pt x="6922" y="19439"/>
                  </a:lnTo>
                  <a:cubicBezTo>
                    <a:pt x="7150" y="20672"/>
                    <a:pt x="8140" y="21600"/>
                    <a:pt x="9327" y="21600"/>
                  </a:cubicBezTo>
                  <a:cubicBezTo>
                    <a:pt x="10515" y="21600"/>
                    <a:pt x="11505" y="20672"/>
                    <a:pt x="11732" y="19439"/>
                  </a:cubicBezTo>
                  <a:lnTo>
                    <a:pt x="21109" y="19439"/>
                  </a:lnTo>
                  <a:cubicBezTo>
                    <a:pt x="21380" y="19439"/>
                    <a:pt x="21600" y="19198"/>
                    <a:pt x="21600" y="18899"/>
                  </a:cubicBezTo>
                  <a:cubicBezTo>
                    <a:pt x="21600" y="18601"/>
                    <a:pt x="21380" y="18359"/>
                    <a:pt x="21109" y="18359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7"/>
            </p:custDataLst>
          </p:nvPr>
        </p:nvGrpSpPr>
        <p:grpSpPr>
          <a:xfrm>
            <a:off x="4399953" y="3330922"/>
            <a:ext cx="355659" cy="355659"/>
            <a:chOff x="1572388" y="3439302"/>
            <a:chExt cx="489837" cy="489837"/>
          </a:xfrm>
        </p:grpSpPr>
        <p:sp>
          <p:nvSpPr>
            <p:cNvPr id="11" name="椭圆 10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1572388" y="3439302"/>
              <a:ext cx="489837" cy="489837"/>
            </a:xfrm>
            <a:prstGeom prst="ellipse">
              <a:avLst/>
            </a:prstGeom>
            <a:solidFill>
              <a:srgbClr val="0349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Shape 2608"/>
            <p:cNvSpPr/>
            <p:nvPr>
              <p:custDataLst>
                <p:tags r:id="rId9"/>
              </p:custDataLst>
            </p:nvPr>
          </p:nvSpPr>
          <p:spPr>
            <a:xfrm>
              <a:off x="1700871" y="3593429"/>
              <a:ext cx="232869" cy="18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3600"/>
                  </a:moveTo>
                  <a:cubicBezTo>
                    <a:pt x="1422" y="3600"/>
                    <a:pt x="982" y="3063"/>
                    <a:pt x="982" y="2400"/>
                  </a:cubicBezTo>
                  <a:cubicBezTo>
                    <a:pt x="982" y="1738"/>
                    <a:pt x="1422" y="1200"/>
                    <a:pt x="1964" y="1200"/>
                  </a:cubicBezTo>
                  <a:cubicBezTo>
                    <a:pt x="2506" y="1200"/>
                    <a:pt x="2945" y="1738"/>
                    <a:pt x="2945" y="2400"/>
                  </a:cubicBezTo>
                  <a:cubicBezTo>
                    <a:pt x="2945" y="3063"/>
                    <a:pt x="2506" y="3600"/>
                    <a:pt x="1964" y="3600"/>
                  </a:cubicBezTo>
                  <a:moveTo>
                    <a:pt x="1964" y="0"/>
                  </a:moveTo>
                  <a:cubicBezTo>
                    <a:pt x="879" y="0"/>
                    <a:pt x="0" y="1075"/>
                    <a:pt x="0" y="2400"/>
                  </a:cubicBezTo>
                  <a:cubicBezTo>
                    <a:pt x="0" y="3726"/>
                    <a:pt x="879" y="4800"/>
                    <a:pt x="1964" y="4800"/>
                  </a:cubicBezTo>
                  <a:cubicBezTo>
                    <a:pt x="3048" y="4800"/>
                    <a:pt x="3927" y="3726"/>
                    <a:pt x="3927" y="2400"/>
                  </a:cubicBezTo>
                  <a:cubicBezTo>
                    <a:pt x="3927" y="1075"/>
                    <a:pt x="3048" y="0"/>
                    <a:pt x="1964" y="0"/>
                  </a:cubicBezTo>
                  <a:moveTo>
                    <a:pt x="1964" y="12000"/>
                  </a:moveTo>
                  <a:cubicBezTo>
                    <a:pt x="1422" y="12000"/>
                    <a:pt x="982" y="11463"/>
                    <a:pt x="982" y="10800"/>
                  </a:cubicBezTo>
                  <a:cubicBezTo>
                    <a:pt x="982" y="10138"/>
                    <a:pt x="1422" y="9600"/>
                    <a:pt x="1964" y="9600"/>
                  </a:cubicBezTo>
                  <a:cubicBezTo>
                    <a:pt x="2506" y="9600"/>
                    <a:pt x="2945" y="10138"/>
                    <a:pt x="2945" y="10800"/>
                  </a:cubicBezTo>
                  <a:cubicBezTo>
                    <a:pt x="2945" y="11463"/>
                    <a:pt x="2506" y="12000"/>
                    <a:pt x="1964" y="12000"/>
                  </a:cubicBezTo>
                  <a:moveTo>
                    <a:pt x="1964" y="8401"/>
                  </a:moveTo>
                  <a:cubicBezTo>
                    <a:pt x="879" y="8401"/>
                    <a:pt x="0" y="9475"/>
                    <a:pt x="0" y="10800"/>
                  </a:cubicBezTo>
                  <a:cubicBezTo>
                    <a:pt x="0" y="12126"/>
                    <a:pt x="879" y="13200"/>
                    <a:pt x="1964" y="13200"/>
                  </a:cubicBezTo>
                  <a:cubicBezTo>
                    <a:pt x="3048" y="13200"/>
                    <a:pt x="3927" y="12126"/>
                    <a:pt x="3927" y="10800"/>
                  </a:cubicBezTo>
                  <a:cubicBezTo>
                    <a:pt x="3927" y="9475"/>
                    <a:pt x="3048" y="8401"/>
                    <a:pt x="1964" y="8401"/>
                  </a:cubicBezTo>
                  <a:moveTo>
                    <a:pt x="19636" y="12000"/>
                  </a:moveTo>
                  <a:lnTo>
                    <a:pt x="7855" y="12000"/>
                  </a:lnTo>
                  <a:cubicBezTo>
                    <a:pt x="7313" y="12000"/>
                    <a:pt x="6873" y="11463"/>
                    <a:pt x="6873" y="10801"/>
                  </a:cubicBezTo>
                  <a:cubicBezTo>
                    <a:pt x="6873" y="10138"/>
                    <a:pt x="7313" y="9600"/>
                    <a:pt x="7855" y="9600"/>
                  </a:cubicBezTo>
                  <a:lnTo>
                    <a:pt x="19636" y="9600"/>
                  </a:lnTo>
                  <a:cubicBezTo>
                    <a:pt x="20178" y="9600"/>
                    <a:pt x="20618" y="10138"/>
                    <a:pt x="20618" y="10801"/>
                  </a:cubicBezTo>
                  <a:cubicBezTo>
                    <a:pt x="20618" y="11463"/>
                    <a:pt x="20178" y="12000"/>
                    <a:pt x="19636" y="12000"/>
                  </a:cubicBezTo>
                  <a:moveTo>
                    <a:pt x="19636" y="8401"/>
                  </a:moveTo>
                  <a:lnTo>
                    <a:pt x="7855" y="8401"/>
                  </a:lnTo>
                  <a:cubicBezTo>
                    <a:pt x="6770" y="8401"/>
                    <a:pt x="5891" y="9475"/>
                    <a:pt x="5891" y="10801"/>
                  </a:cubicBezTo>
                  <a:cubicBezTo>
                    <a:pt x="5891" y="12126"/>
                    <a:pt x="6770" y="13200"/>
                    <a:pt x="7855" y="13200"/>
                  </a:cubicBezTo>
                  <a:lnTo>
                    <a:pt x="19636" y="13200"/>
                  </a:lnTo>
                  <a:cubicBezTo>
                    <a:pt x="20721" y="13200"/>
                    <a:pt x="21600" y="12126"/>
                    <a:pt x="21600" y="10801"/>
                  </a:cubicBezTo>
                  <a:cubicBezTo>
                    <a:pt x="21600" y="9475"/>
                    <a:pt x="20721" y="8401"/>
                    <a:pt x="19636" y="8401"/>
                  </a:cubicBezTo>
                  <a:moveTo>
                    <a:pt x="19636" y="20400"/>
                  </a:moveTo>
                  <a:lnTo>
                    <a:pt x="7855" y="20400"/>
                  </a:lnTo>
                  <a:cubicBezTo>
                    <a:pt x="7313" y="20400"/>
                    <a:pt x="6873" y="19862"/>
                    <a:pt x="6873" y="19200"/>
                  </a:cubicBezTo>
                  <a:cubicBezTo>
                    <a:pt x="6873" y="18538"/>
                    <a:pt x="7313" y="18000"/>
                    <a:pt x="7855" y="18000"/>
                  </a:cubicBezTo>
                  <a:lnTo>
                    <a:pt x="19636" y="18000"/>
                  </a:lnTo>
                  <a:cubicBezTo>
                    <a:pt x="20178" y="18000"/>
                    <a:pt x="20618" y="18538"/>
                    <a:pt x="20618" y="19200"/>
                  </a:cubicBezTo>
                  <a:cubicBezTo>
                    <a:pt x="20618" y="19862"/>
                    <a:pt x="20178" y="20400"/>
                    <a:pt x="19636" y="20400"/>
                  </a:cubicBezTo>
                  <a:moveTo>
                    <a:pt x="19636" y="16800"/>
                  </a:moveTo>
                  <a:lnTo>
                    <a:pt x="7855" y="16800"/>
                  </a:lnTo>
                  <a:cubicBezTo>
                    <a:pt x="6770" y="16800"/>
                    <a:pt x="5891" y="17875"/>
                    <a:pt x="5891" y="19200"/>
                  </a:cubicBezTo>
                  <a:cubicBezTo>
                    <a:pt x="5891" y="20526"/>
                    <a:pt x="6770" y="21600"/>
                    <a:pt x="7855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7875"/>
                    <a:pt x="20721" y="16800"/>
                    <a:pt x="19636" y="16800"/>
                  </a:cubicBezTo>
                  <a:moveTo>
                    <a:pt x="7855" y="1201"/>
                  </a:moveTo>
                  <a:lnTo>
                    <a:pt x="19636" y="1201"/>
                  </a:lnTo>
                  <a:cubicBezTo>
                    <a:pt x="20178" y="1201"/>
                    <a:pt x="20618" y="1738"/>
                    <a:pt x="20618" y="2400"/>
                  </a:cubicBezTo>
                  <a:cubicBezTo>
                    <a:pt x="20618" y="3063"/>
                    <a:pt x="20178" y="3600"/>
                    <a:pt x="19636" y="3600"/>
                  </a:cubicBezTo>
                  <a:lnTo>
                    <a:pt x="7855" y="3600"/>
                  </a:lnTo>
                  <a:cubicBezTo>
                    <a:pt x="7313" y="3600"/>
                    <a:pt x="6873" y="3063"/>
                    <a:pt x="6873" y="2400"/>
                  </a:cubicBezTo>
                  <a:cubicBezTo>
                    <a:pt x="6873" y="1738"/>
                    <a:pt x="7313" y="1201"/>
                    <a:pt x="7855" y="1201"/>
                  </a:cubicBezTo>
                  <a:moveTo>
                    <a:pt x="7855" y="4800"/>
                  </a:moveTo>
                  <a:lnTo>
                    <a:pt x="19636" y="4800"/>
                  </a:lnTo>
                  <a:cubicBezTo>
                    <a:pt x="20721" y="4800"/>
                    <a:pt x="21600" y="3726"/>
                    <a:pt x="21600" y="2400"/>
                  </a:cubicBezTo>
                  <a:cubicBezTo>
                    <a:pt x="21600" y="1075"/>
                    <a:pt x="20721" y="1"/>
                    <a:pt x="19636" y="1"/>
                  </a:cubicBezTo>
                  <a:lnTo>
                    <a:pt x="7855" y="1"/>
                  </a:lnTo>
                  <a:cubicBezTo>
                    <a:pt x="6770" y="1"/>
                    <a:pt x="5891" y="1075"/>
                    <a:pt x="5891" y="2400"/>
                  </a:cubicBezTo>
                  <a:cubicBezTo>
                    <a:pt x="5891" y="3726"/>
                    <a:pt x="6770" y="4800"/>
                    <a:pt x="7855" y="4800"/>
                  </a:cubicBezTo>
                  <a:moveTo>
                    <a:pt x="1964" y="20400"/>
                  </a:move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538"/>
                    <a:pt x="1422" y="18000"/>
                    <a:pt x="1964" y="18000"/>
                  </a:cubicBezTo>
                  <a:cubicBezTo>
                    <a:pt x="2506" y="18000"/>
                    <a:pt x="2945" y="18538"/>
                    <a:pt x="2945" y="19200"/>
                  </a:cubicBezTo>
                  <a:cubicBezTo>
                    <a:pt x="2945" y="19862"/>
                    <a:pt x="2506" y="20400"/>
                    <a:pt x="1964" y="20400"/>
                  </a:cubicBezTo>
                  <a:moveTo>
                    <a:pt x="1964" y="16800"/>
                  </a:moveTo>
                  <a:cubicBezTo>
                    <a:pt x="879" y="16800"/>
                    <a:pt x="0" y="17875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cubicBezTo>
                    <a:pt x="3048" y="21600"/>
                    <a:pt x="3927" y="20526"/>
                    <a:pt x="3927" y="19200"/>
                  </a:cubicBezTo>
                  <a:cubicBezTo>
                    <a:pt x="3927" y="17875"/>
                    <a:pt x="3048" y="16800"/>
                    <a:pt x="1964" y="16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13" name="标题 9"/>
          <p:cNvSpPr txBox="1"/>
          <p:nvPr>
            <p:custDataLst>
              <p:tags r:id="rId10"/>
            </p:custDataLst>
          </p:nvPr>
        </p:nvSpPr>
        <p:spPr>
          <a:xfrm>
            <a:off x="1092200" y="1880089"/>
            <a:ext cx="1776095" cy="3321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indent="-25209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外分布界定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3492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1092200" y="2319776"/>
            <a:ext cx="3780073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构建形式化测度方法，明确训练与测试分布之间的偏移类型和边界。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52141" y="1248340"/>
            <a:ext cx="5966759" cy="5098803"/>
          </a:xfrm>
          <a:prstGeom prst="rect">
            <a:avLst/>
          </a:prstGeom>
          <a:noFill/>
          <a:ln>
            <a:solidFill>
              <a:srgbClr val="034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标题 9"/>
          <p:cNvSpPr txBox="1"/>
          <p:nvPr>
            <p:custDataLst>
              <p:tags r:id="rId12"/>
            </p:custDataLst>
          </p:nvPr>
        </p:nvSpPr>
        <p:spPr>
          <a:xfrm>
            <a:off x="1092200" y="3355447"/>
            <a:ext cx="1782445" cy="3321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indent="-25209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外分布检测</a:t>
            </a:r>
            <a:endParaRPr kumimoji="0" b="1" i="0" u="none" strike="noStrike" kern="1200" cap="none" spc="0" normalizeH="0" baseline="0" noProof="0" dirty="0">
              <a:ln>
                <a:noFill/>
              </a:ln>
              <a:solidFill>
                <a:srgbClr val="03492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1092200" y="3795134"/>
            <a:ext cx="3780073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设计判别准则与不确定性指标，实现未知样本与异常输入的识别。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标题 9"/>
          <p:cNvSpPr txBox="1"/>
          <p:nvPr>
            <p:custDataLst>
              <p:tags r:id="rId14"/>
            </p:custDataLst>
          </p:nvPr>
        </p:nvSpPr>
        <p:spPr>
          <a:xfrm>
            <a:off x="1092200" y="4830805"/>
            <a:ext cx="1782445" cy="3321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indent="-25209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3492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外分布利用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3492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>
            <p:custDataLst>
              <p:tags r:id="rId15"/>
            </p:custDataLst>
          </p:nvPr>
        </p:nvSpPr>
        <p:spPr>
          <a:xfrm>
            <a:off x="1092200" y="5270492"/>
            <a:ext cx="3780073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探索利用外分布样本提升模型泛化与迁移能力的理论机制。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16"/>
            </p:custDataLst>
          </p:nvPr>
        </p:nvCxnSpPr>
        <p:spPr>
          <a:xfrm>
            <a:off x="1092200" y="3084133"/>
            <a:ext cx="3740230" cy="0"/>
          </a:xfrm>
          <a:prstGeom prst="line">
            <a:avLst/>
          </a:prstGeom>
          <a:ln w="9525">
            <a:solidFill>
              <a:srgbClr val="03492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7"/>
            </p:custDataLst>
          </p:nvPr>
        </p:nvCxnSpPr>
        <p:spPr>
          <a:xfrm>
            <a:off x="1092200" y="4554118"/>
            <a:ext cx="3740230" cy="0"/>
          </a:xfrm>
          <a:prstGeom prst="line">
            <a:avLst/>
          </a:prstGeom>
          <a:ln w="9525">
            <a:solidFill>
              <a:srgbClr val="034927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294672" y="510857"/>
            <a:ext cx="21336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理论机制建构</a:t>
            </a:r>
            <a:endParaRPr lang="zh-CN" altLang="en-US" sz="2800" b="1" dirty="0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28080" y="2035175"/>
            <a:ext cx="4693920" cy="20510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60440" y="4241165"/>
            <a:ext cx="5029835" cy="203708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620385" y="1296670"/>
            <a:ext cx="575754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目标：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刻画未知世界的数学结构与推理边界，为模型设计与学习算法提供基础认知框架。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294672" y="510857"/>
            <a:ext cx="21336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算法模型设计</a:t>
            </a:r>
            <a:endParaRPr lang="zh-CN" altLang="en-US" sz="2800" b="1" dirty="0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1289685" y="4437698"/>
            <a:ext cx="2340610" cy="532800"/>
          </a:xfrm>
          <a:prstGeom prst="roundRect">
            <a:avLst>
              <a:gd name="adj" fmla="val 50000"/>
            </a:avLst>
          </a:prstGeom>
          <a:solidFill>
            <a:srgbClr val="03492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生成式内容生成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027430" y="5094288"/>
            <a:ext cx="2865755" cy="96964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利用扩散模型等生成方法对未知分布建模，支持异常检测、类别外推与数据增强。</a:t>
            </a:r>
            <a:endParaRPr lang="zh-CN" altLang="en-US" sz="16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圆角矩形 23"/>
          <p:cNvSpPr/>
          <p:nvPr>
            <p:custDataLst>
              <p:tags r:id="rId3"/>
            </p:custDataLst>
          </p:nvPr>
        </p:nvSpPr>
        <p:spPr>
          <a:xfrm>
            <a:off x="5036820" y="4437698"/>
            <a:ext cx="2340610" cy="532765"/>
          </a:xfrm>
          <a:prstGeom prst="roundRect">
            <a:avLst>
              <a:gd name="adj" fmla="val 50000"/>
            </a:avLst>
          </a:prstGeom>
          <a:solidFill>
            <a:srgbClr val="03492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大模型的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任务泛化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4775835" y="5094288"/>
            <a:ext cx="2863215" cy="96456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通过大语言模型与多模态模型实现任务重组与知识迁移，提升系统对未知任务的理解与响应能力。</a:t>
            </a:r>
            <a:endParaRPr lang="zh-CN" altLang="en-US" sz="16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圆角矩形 28"/>
          <p:cNvSpPr/>
          <p:nvPr>
            <p:custDataLst>
              <p:tags r:id="rId5"/>
            </p:custDataLst>
          </p:nvPr>
        </p:nvSpPr>
        <p:spPr>
          <a:xfrm>
            <a:off x="8771255" y="4437698"/>
            <a:ext cx="2341245" cy="532765"/>
          </a:xfrm>
          <a:prstGeom prst="roundRect">
            <a:avLst>
              <a:gd name="adj" fmla="val 50000"/>
            </a:avLst>
          </a:prstGeom>
          <a:solidFill>
            <a:srgbClr val="03492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多智能体协作与对抗</a:t>
            </a:r>
            <a:endParaRPr lang="zh-CN" altLang="en-US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6" name="矩形 25"/>
          <p:cNvSpPr/>
          <p:nvPr>
            <p:custDataLst>
              <p:tags r:id="rId6"/>
            </p:custDataLst>
          </p:nvPr>
        </p:nvSpPr>
        <p:spPr>
          <a:xfrm>
            <a:off x="8512810" y="5094288"/>
            <a:ext cx="2858135" cy="96964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设计具备协作、对抗与语言通信能力的智能体群体，实现开放环境下的自主适应与任务泛化。</a:t>
            </a:r>
            <a:endParaRPr lang="zh-CN" altLang="en-US" sz="16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6890" y="1300480"/>
            <a:ext cx="1122553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目标：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构建可感知未知、可泛化任务、可协作适应的智能学习系统。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rcRect l="1158" r="1010"/>
          <a:stretch>
            <a:fillRect/>
          </a:stretch>
        </p:blipFill>
        <p:spPr>
          <a:xfrm>
            <a:off x="8592185" y="2269490"/>
            <a:ext cx="2522220" cy="1521460"/>
          </a:xfrm>
          <a:prstGeom prst="rect">
            <a:avLst/>
          </a:prstGeom>
        </p:spPr>
      </p:pic>
      <p:pic>
        <p:nvPicPr>
          <p:cNvPr id="34" name="图片 33" descr="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94765" y="2269490"/>
            <a:ext cx="2512695" cy="171958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905" y="2265045"/>
            <a:ext cx="2757805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94672" y="510857"/>
            <a:ext cx="21336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关键应用验证</a:t>
            </a:r>
            <a:endParaRPr lang="zh-CN" altLang="en-US" sz="2800" b="1" dirty="0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流程图: 手动输入 4"/>
          <p:cNvSpPr>
            <a:spLocks noChangeArrowheads="1"/>
          </p:cNvSpPr>
          <p:nvPr/>
        </p:nvSpPr>
        <p:spPr bwMode="auto">
          <a:xfrm rot="5400000">
            <a:off x="5604510" y="-3877310"/>
            <a:ext cx="661035" cy="10833100"/>
          </a:xfrm>
          <a:prstGeom prst="flowChartManualInput">
            <a:avLst/>
          </a:prstGeom>
          <a:noFill/>
          <a:ln w="38100">
            <a:solidFill>
              <a:srgbClr val="034927"/>
            </a:solidFill>
          </a:ln>
          <a:effectLst/>
        </p:spPr>
        <p:txBody>
          <a:bodyPr lIns="81610" tIns="40805" rIns="81610" bIns="40805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14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流程图: 手动输入 17"/>
          <p:cNvSpPr>
            <a:spLocks noChangeArrowheads="1"/>
          </p:cNvSpPr>
          <p:nvPr/>
        </p:nvSpPr>
        <p:spPr bwMode="auto">
          <a:xfrm rot="16200000">
            <a:off x="10002520" y="405130"/>
            <a:ext cx="664845" cy="2265045"/>
          </a:xfrm>
          <a:prstGeom prst="flowChartManualInput">
            <a:avLst/>
          </a:prstGeom>
          <a:solidFill>
            <a:srgbClr val="034927"/>
          </a:solidFill>
          <a:ln w="38100">
            <a:solidFill>
              <a:srgbClr val="034927"/>
            </a:solidFill>
          </a:ln>
          <a:effectLst/>
        </p:spPr>
        <p:txBody>
          <a:bodyPr lIns="81610" tIns="40805" rIns="81610" bIns="40805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14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矩形 18"/>
          <p:cNvSpPr>
            <a:spLocks noChangeArrowheads="1"/>
          </p:cNvSpPr>
          <p:nvPr/>
        </p:nvSpPr>
        <p:spPr bwMode="auto">
          <a:xfrm>
            <a:off x="728980" y="1298575"/>
            <a:ext cx="8557895" cy="48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81610" tIns="40805" rIns="81610" bIns="40805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目标：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在高不确定性、强开放性的现实任务中验证理论与算法的有效性与鲁棒性。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KSO_Shape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69613" y="3105815"/>
            <a:ext cx="677019" cy="632310"/>
          </a:xfrm>
          <a:custGeom>
            <a:avLst/>
            <a:gdLst>
              <a:gd name="T0" fmla="*/ 618706 w 2063750"/>
              <a:gd name="T1" fmla="*/ 457001 h 1925638"/>
              <a:gd name="T2" fmla="*/ 589528 w 2063750"/>
              <a:gd name="T3" fmla="*/ 480489 h 1925638"/>
              <a:gd name="T4" fmla="*/ 572222 w 2063750"/>
              <a:gd name="T5" fmla="*/ 447405 h 1925638"/>
              <a:gd name="T6" fmla="*/ 911744 w 2063750"/>
              <a:gd name="T7" fmla="*/ 303329 h 1925638"/>
              <a:gd name="T8" fmla="*/ 916346 w 2063750"/>
              <a:gd name="T9" fmla="*/ 326764 h 1925638"/>
              <a:gd name="T10" fmla="*/ 827472 w 2063750"/>
              <a:gd name="T11" fmla="*/ 327764 h 1925638"/>
              <a:gd name="T12" fmla="*/ 829773 w 2063750"/>
              <a:gd name="T13" fmla="*/ 304186 h 1925638"/>
              <a:gd name="T14" fmla="*/ 363040 w 2063750"/>
              <a:gd name="T15" fmla="*/ 308330 h 1925638"/>
              <a:gd name="T16" fmla="*/ 356148 w 2063750"/>
              <a:gd name="T17" fmla="*/ 331050 h 1925638"/>
              <a:gd name="T18" fmla="*/ 269560 w 2063750"/>
              <a:gd name="T19" fmla="*/ 321476 h 1925638"/>
              <a:gd name="T20" fmla="*/ 282770 w 2063750"/>
              <a:gd name="T21" fmla="*/ 301614 h 1925638"/>
              <a:gd name="T22" fmla="*/ 622853 w 2063750"/>
              <a:gd name="T23" fmla="*/ 274255 h 1925638"/>
              <a:gd name="T24" fmla="*/ 585524 w 2063750"/>
              <a:gd name="T25" fmla="*/ 414465 h 1925638"/>
              <a:gd name="T26" fmla="*/ 566358 w 2063750"/>
              <a:gd name="T27" fmla="*/ 269958 h 1925638"/>
              <a:gd name="T28" fmla="*/ 585430 w 2063750"/>
              <a:gd name="T29" fmla="*/ 193412 h 1925638"/>
              <a:gd name="T30" fmla="*/ 491371 w 2063750"/>
              <a:gd name="T31" fmla="*/ 222158 h 1925638"/>
              <a:gd name="T32" fmla="*/ 448213 w 2063750"/>
              <a:gd name="T33" fmla="*/ 302360 h 1925638"/>
              <a:gd name="T34" fmla="*/ 460974 w 2063750"/>
              <a:gd name="T35" fmla="*/ 379831 h 1925638"/>
              <a:gd name="T36" fmla="*/ 521051 w 2063750"/>
              <a:gd name="T37" fmla="*/ 466501 h 1925638"/>
              <a:gd name="T38" fmla="*/ 661566 w 2063750"/>
              <a:gd name="T39" fmla="*/ 494385 h 1925638"/>
              <a:gd name="T40" fmla="*/ 712323 w 2063750"/>
              <a:gd name="T41" fmla="*/ 406996 h 1925638"/>
              <a:gd name="T42" fmla="*/ 741143 w 2063750"/>
              <a:gd name="T43" fmla="*/ 340018 h 1925638"/>
              <a:gd name="T44" fmla="*/ 726375 w 2063750"/>
              <a:gd name="T45" fmla="*/ 248030 h 1925638"/>
              <a:gd name="T46" fmla="*/ 647658 w 2063750"/>
              <a:gd name="T47" fmla="*/ 199736 h 1925638"/>
              <a:gd name="T48" fmla="*/ 624860 w 2063750"/>
              <a:gd name="T49" fmla="*/ 161935 h 1925638"/>
              <a:gd name="T50" fmla="*/ 725801 w 2063750"/>
              <a:gd name="T51" fmla="*/ 200024 h 1925638"/>
              <a:gd name="T52" fmla="*/ 775842 w 2063750"/>
              <a:gd name="T53" fmla="*/ 292874 h 1925638"/>
              <a:gd name="T54" fmla="*/ 761503 w 2063750"/>
              <a:gd name="T55" fmla="*/ 391617 h 1925638"/>
              <a:gd name="T56" fmla="*/ 706732 w 2063750"/>
              <a:gd name="T57" fmla="*/ 467075 h 1925638"/>
              <a:gd name="T58" fmla="*/ 674901 w 2063750"/>
              <a:gd name="T59" fmla="*/ 604770 h 1925638"/>
              <a:gd name="T60" fmla="*/ 599195 w 2063750"/>
              <a:gd name="T61" fmla="*/ 636534 h 1925638"/>
              <a:gd name="T62" fmla="*/ 476246 w 2063750"/>
              <a:gd name="T63" fmla="*/ 637362 h 1925638"/>
              <a:gd name="T64" fmla="*/ 432795 w 2063750"/>
              <a:gd name="T65" fmla="*/ 662473 h 1925638"/>
              <a:gd name="T66" fmla="*/ 573043 w 2063750"/>
              <a:gd name="T67" fmla="*/ 676391 h 1925638"/>
              <a:gd name="T68" fmla="*/ 787576 w 2063750"/>
              <a:gd name="T69" fmla="*/ 590441 h 1925638"/>
              <a:gd name="T70" fmla="*/ 865589 w 2063750"/>
              <a:gd name="T71" fmla="*/ 588718 h 1925638"/>
              <a:gd name="T72" fmla="*/ 830730 w 2063750"/>
              <a:gd name="T73" fmla="*/ 657924 h 1925638"/>
              <a:gd name="T74" fmla="*/ 895703 w 2063750"/>
              <a:gd name="T75" fmla="*/ 641236 h 1925638"/>
              <a:gd name="T76" fmla="*/ 930694 w 2063750"/>
              <a:gd name="T77" fmla="*/ 658311 h 1925638"/>
              <a:gd name="T78" fmla="*/ 883371 w 2063750"/>
              <a:gd name="T79" fmla="*/ 698776 h 1925638"/>
              <a:gd name="T80" fmla="*/ 545940 w 2063750"/>
              <a:gd name="T81" fmla="*/ 861781 h 1925638"/>
              <a:gd name="T82" fmla="*/ 266302 w 2063750"/>
              <a:gd name="T83" fmla="*/ 839253 h 1925638"/>
              <a:gd name="T84" fmla="*/ 24522 w 2063750"/>
              <a:gd name="T85" fmla="*/ 679979 h 1925638"/>
              <a:gd name="T86" fmla="*/ 135804 w 2063750"/>
              <a:gd name="T87" fmla="*/ 668356 h 1925638"/>
              <a:gd name="T88" fmla="*/ 272899 w 2063750"/>
              <a:gd name="T89" fmla="*/ 592306 h 1925638"/>
              <a:gd name="T90" fmla="*/ 500691 w 2063750"/>
              <a:gd name="T91" fmla="*/ 517669 h 1925638"/>
              <a:gd name="T92" fmla="*/ 449647 w 2063750"/>
              <a:gd name="T93" fmla="*/ 423525 h 1925638"/>
              <a:gd name="T94" fmla="*/ 417960 w 2063750"/>
              <a:gd name="T95" fmla="*/ 346629 h 1925638"/>
              <a:gd name="T96" fmla="*/ 434305 w 2063750"/>
              <a:gd name="T97" fmla="*/ 234519 h 1925638"/>
              <a:gd name="T98" fmla="*/ 521051 w 2063750"/>
              <a:gd name="T99" fmla="*/ 171853 h 1925638"/>
              <a:gd name="T100" fmla="*/ 826870 w 2063750"/>
              <a:gd name="T101" fmla="*/ 99486 h 1925638"/>
              <a:gd name="T102" fmla="*/ 831754 w 2063750"/>
              <a:gd name="T103" fmla="*/ 122885 h 1925638"/>
              <a:gd name="T104" fmla="*/ 762228 w 2063750"/>
              <a:gd name="T105" fmla="*/ 170547 h 1925638"/>
              <a:gd name="T106" fmla="*/ 809920 w 2063750"/>
              <a:gd name="T107" fmla="*/ 101065 h 1925638"/>
              <a:gd name="T108" fmla="*/ 442504 w 2063750"/>
              <a:gd name="T109" fmla="*/ 149874 h 1925638"/>
              <a:gd name="T110" fmla="*/ 437950 w 2063750"/>
              <a:gd name="T111" fmla="*/ 173274 h 1925638"/>
              <a:gd name="T112" fmla="*/ 370348 w 2063750"/>
              <a:gd name="T113" fmla="*/ 119010 h 1925638"/>
              <a:gd name="T114" fmla="*/ 381591 w 2063750"/>
              <a:gd name="T115" fmla="*/ 97906 h 1925638"/>
              <a:gd name="T116" fmla="*/ 610809 w 2063750"/>
              <a:gd name="T117" fmla="*/ 13946 h 1925638"/>
              <a:gd name="T118" fmla="*/ 595467 w 2063750"/>
              <a:gd name="T119" fmla="*/ 96902 h 1925638"/>
              <a:gd name="T120" fmla="*/ 579982 w 2063750"/>
              <a:gd name="T121" fmla="*/ 13946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063750"/>
              <a:gd name="T184" fmla="*/ 0 h 1925638"/>
              <a:gd name="T185" fmla="*/ 2063750 w 2063750"/>
              <a:gd name="T186" fmla="*/ 1925638 h 192563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81610" tIns="40805" rIns="81610" bIns="40805" anchor="ctr"/>
          <a:lstStyle/>
          <a:p>
            <a:endParaRPr lang="zh-CN" altLang="en-US" sz="214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KSO_Shape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56690" y="3184412"/>
            <a:ext cx="677019" cy="473701"/>
          </a:xfrm>
          <a:custGeom>
            <a:avLst/>
            <a:gdLst>
              <a:gd name="T0" fmla="*/ 843718 w 2074863"/>
              <a:gd name="T1" fmla="*/ 282614 h 1449388"/>
              <a:gd name="T2" fmla="*/ 871949 w 2074863"/>
              <a:gd name="T3" fmla="*/ 292563 h 1449388"/>
              <a:gd name="T4" fmla="*/ 873370 w 2074863"/>
              <a:gd name="T5" fmla="*/ 262539 h 1449388"/>
              <a:gd name="T6" fmla="*/ 248575 w 2074863"/>
              <a:gd name="T7" fmla="*/ 79084 h 1449388"/>
              <a:gd name="T8" fmla="*/ 239847 w 2074863"/>
              <a:gd name="T9" fmla="*/ 108679 h 1449388"/>
              <a:gd name="T10" fmla="*/ 213485 w 2074863"/>
              <a:gd name="T11" fmla="*/ 91868 h 1449388"/>
              <a:gd name="T12" fmla="*/ 777666 w 2074863"/>
              <a:gd name="T13" fmla="*/ 69255 h 1449388"/>
              <a:gd name="T14" fmla="*/ 917405 w 2074863"/>
              <a:gd name="T15" fmla="*/ 267869 h 1449388"/>
              <a:gd name="T16" fmla="*/ 771806 w 2074863"/>
              <a:gd name="T17" fmla="*/ 219370 h 1449388"/>
              <a:gd name="T18" fmla="*/ 236713 w 2074863"/>
              <a:gd name="T19" fmla="*/ 35183 h 1449388"/>
              <a:gd name="T20" fmla="*/ 73585 w 2074863"/>
              <a:gd name="T21" fmla="*/ 174140 h 1449388"/>
              <a:gd name="T22" fmla="*/ 143978 w 2074863"/>
              <a:gd name="T23" fmla="*/ 198662 h 1449388"/>
              <a:gd name="T24" fmla="*/ 236713 w 2074863"/>
              <a:gd name="T25" fmla="*/ 35183 h 1449388"/>
              <a:gd name="T26" fmla="*/ 331753 w 2074863"/>
              <a:gd name="T27" fmla="*/ 102352 h 1449388"/>
              <a:gd name="T28" fmla="*/ 443283 w 2074863"/>
              <a:gd name="T29" fmla="*/ 134337 h 1449388"/>
              <a:gd name="T30" fmla="*/ 576267 w 2074863"/>
              <a:gd name="T31" fmla="*/ 171297 h 1449388"/>
              <a:gd name="T32" fmla="*/ 679463 w 2074863"/>
              <a:gd name="T33" fmla="*/ 162235 h 1449388"/>
              <a:gd name="T34" fmla="*/ 781596 w 2074863"/>
              <a:gd name="T35" fmla="*/ 274182 h 1449388"/>
              <a:gd name="T36" fmla="*/ 798441 w 2074863"/>
              <a:gd name="T37" fmla="*/ 360542 h 1449388"/>
              <a:gd name="T38" fmla="*/ 671307 w 2074863"/>
              <a:gd name="T39" fmla="*/ 411362 h 1449388"/>
              <a:gd name="T40" fmla="*/ 547365 w 2074863"/>
              <a:gd name="T41" fmla="*/ 312564 h 1449388"/>
              <a:gd name="T42" fmla="*/ 350548 w 2074863"/>
              <a:gd name="T43" fmla="*/ 253214 h 1449388"/>
              <a:gd name="T44" fmla="*/ 318100 w 2074863"/>
              <a:gd name="T45" fmla="*/ 151751 h 1449388"/>
              <a:gd name="T46" fmla="*/ 158341 w 2074863"/>
              <a:gd name="T47" fmla="*/ 234379 h 1449388"/>
              <a:gd name="T48" fmla="*/ 211889 w 2074863"/>
              <a:gd name="T49" fmla="*/ 333177 h 1449388"/>
              <a:gd name="T50" fmla="*/ 258168 w 2074863"/>
              <a:gd name="T51" fmla="*/ 387373 h 1449388"/>
              <a:gd name="T52" fmla="*/ 297531 w 2074863"/>
              <a:gd name="T53" fmla="*/ 433929 h 1449388"/>
              <a:gd name="T54" fmla="*/ 335122 w 2074863"/>
              <a:gd name="T55" fmla="*/ 488126 h 1449388"/>
              <a:gd name="T56" fmla="*/ 389380 w 2074863"/>
              <a:gd name="T57" fmla="*/ 599540 h 1449388"/>
              <a:gd name="T58" fmla="*/ 444524 w 2074863"/>
              <a:gd name="T59" fmla="*/ 611979 h 1449388"/>
              <a:gd name="T60" fmla="*/ 373953 w 2074863"/>
              <a:gd name="T61" fmla="*/ 518334 h 1449388"/>
              <a:gd name="T62" fmla="*/ 388670 w 2074863"/>
              <a:gd name="T63" fmla="*/ 498254 h 1449388"/>
              <a:gd name="T64" fmla="*/ 509775 w 2074863"/>
              <a:gd name="T65" fmla="*/ 606826 h 1449388"/>
              <a:gd name="T66" fmla="*/ 541337 w 2074863"/>
              <a:gd name="T67" fmla="*/ 577328 h 1449388"/>
              <a:gd name="T68" fmla="*/ 409593 w 2074863"/>
              <a:gd name="T69" fmla="*/ 436772 h 1449388"/>
              <a:gd name="T70" fmla="*/ 431225 w 2074863"/>
              <a:gd name="T71" fmla="*/ 423090 h 1449388"/>
              <a:gd name="T72" fmla="*/ 586552 w 2074863"/>
              <a:gd name="T73" fmla="*/ 554761 h 1449388"/>
              <a:gd name="T74" fmla="*/ 585133 w 2074863"/>
              <a:gd name="T75" fmla="*/ 500387 h 1449388"/>
              <a:gd name="T76" fmla="*/ 465092 w 2074863"/>
              <a:gd name="T77" fmla="*/ 365162 h 1449388"/>
              <a:gd name="T78" fmla="*/ 489916 w 2074863"/>
              <a:gd name="T79" fmla="*/ 358943 h 1449388"/>
              <a:gd name="T80" fmla="*/ 637972 w 2074863"/>
              <a:gd name="T81" fmla="*/ 488126 h 1449388"/>
              <a:gd name="T82" fmla="*/ 634071 w 2074863"/>
              <a:gd name="T83" fmla="*/ 433929 h 1449388"/>
              <a:gd name="T84" fmla="*/ 637618 w 2074863"/>
              <a:gd name="T85" fmla="*/ 408696 h 1449388"/>
              <a:gd name="T86" fmla="*/ 686024 w 2074863"/>
              <a:gd name="T87" fmla="*/ 447967 h 1449388"/>
              <a:gd name="T88" fmla="*/ 670953 w 2074863"/>
              <a:gd name="T89" fmla="*/ 501097 h 1449388"/>
              <a:gd name="T90" fmla="*/ 635667 w 2074863"/>
              <a:gd name="T91" fmla="*/ 547476 h 1449388"/>
              <a:gd name="T92" fmla="*/ 588857 w 2074863"/>
              <a:gd name="T93" fmla="*/ 587635 h 1449388"/>
              <a:gd name="T94" fmla="*/ 542046 w 2074863"/>
              <a:gd name="T95" fmla="*/ 628860 h 1449388"/>
              <a:gd name="T96" fmla="*/ 494703 w 2074863"/>
              <a:gd name="T97" fmla="*/ 634013 h 1449388"/>
              <a:gd name="T98" fmla="*/ 436722 w 2074863"/>
              <a:gd name="T99" fmla="*/ 646807 h 1449388"/>
              <a:gd name="T100" fmla="*/ 304447 w 2074863"/>
              <a:gd name="T101" fmla="*/ 565778 h 1449388"/>
              <a:gd name="T102" fmla="*/ 239372 w 2074863"/>
              <a:gd name="T103" fmla="*/ 586035 h 1449388"/>
              <a:gd name="T104" fmla="*/ 223237 w 2074863"/>
              <a:gd name="T105" fmla="*/ 552985 h 1449388"/>
              <a:gd name="T106" fmla="*/ 177845 w 2074863"/>
              <a:gd name="T107" fmla="*/ 515313 h 1449388"/>
              <a:gd name="T108" fmla="*/ 154439 w 2074863"/>
              <a:gd name="T109" fmla="*/ 472667 h 1449388"/>
              <a:gd name="T110" fmla="*/ 113480 w 2074863"/>
              <a:gd name="T111" fmla="*/ 421669 h 1449388"/>
              <a:gd name="T112" fmla="*/ 130857 w 2074863"/>
              <a:gd name="T113" fmla="*/ 357521 h 1449388"/>
              <a:gd name="T114" fmla="*/ 90784 w 2074863"/>
              <a:gd name="T115" fmla="*/ 315762 h 1449388"/>
              <a:gd name="T116" fmla="*/ 887 w 2074863"/>
              <a:gd name="T117" fmla="*/ 213766 h 1449388"/>
              <a:gd name="T118" fmla="*/ 132807 w 2074863"/>
              <a:gd name="T119" fmla="*/ 68235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074863"/>
              <a:gd name="T181" fmla="*/ 0 h 1449388"/>
              <a:gd name="T182" fmla="*/ 2074863 w 2074863"/>
              <a:gd name="T183" fmla="*/ 1449388 h 14493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81610" tIns="40805" rIns="81610" bIns="40805" anchor="ctr"/>
          <a:lstStyle/>
          <a:p>
            <a:endParaRPr lang="zh-CN" altLang="en-US" sz="214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矩形 3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7607" y="4357184"/>
            <a:ext cx="161798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81610" tIns="40805" rIns="81610" bIns="40805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5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极端天气预测</a:t>
            </a:r>
            <a:endParaRPr lang="zh-CN" altLang="en-US" sz="1905" b="1" dirty="0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矩形 3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01978" y="4343849"/>
            <a:ext cx="162560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81610" tIns="40805" rIns="81610" bIns="40805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5" b="1" dirty="0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医学诊断泛化</a:t>
            </a:r>
            <a:endParaRPr lang="zh-CN" altLang="en-US" sz="1905" b="1" dirty="0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矩形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97533" y="4359578"/>
            <a:ext cx="161798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81610" tIns="40805" rIns="81610" bIns="40805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5" b="1">
                <a:solidFill>
                  <a:srgbClr val="03492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具身智能迁移</a:t>
            </a:r>
            <a:endParaRPr lang="zh-CN" altLang="en-US" sz="1905" b="1">
              <a:solidFill>
                <a:srgbClr val="03492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框 3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17525" y="4883150"/>
            <a:ext cx="326072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610" tIns="40805" rIns="81610" bIns="40805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zh-CN" altLang="en-US" sz="1665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泛化强、具不确定性提示的气象模型，用于早期极端天气的预警与策略调整。</a:t>
            </a:r>
            <a:endParaRPr lang="zh-CN" altLang="en-US" sz="1665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3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363720" y="4871720"/>
            <a:ext cx="325945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610" tIns="40805" rIns="81610" bIns="40805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zh-CN" altLang="en-US" sz="1665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高置信辅助诊断系统，应对跨设备、跨人群、跨病种不一致问题，提供可靠异常提示。</a:t>
            </a:r>
            <a:endParaRPr lang="zh-CN" altLang="en-US" sz="1665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文本框 3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208010" y="4886960"/>
            <a:ext cx="325945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610" tIns="40805" rIns="81610" bIns="40805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zh-CN" altLang="en-US" sz="1665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基于多模态感知与多智能体协作，实现开放环境中的任务适应与策略泛化。</a:t>
            </a:r>
            <a:endParaRPr lang="zh-CN" altLang="en-US" sz="1665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圆角矩形 19"/>
          <p:cNvSpPr/>
          <p:nvPr>
            <p:custDataLst>
              <p:tags r:id="rId9"/>
            </p:custDataLst>
          </p:nvPr>
        </p:nvSpPr>
        <p:spPr>
          <a:xfrm>
            <a:off x="518160" y="2428240"/>
            <a:ext cx="3258820" cy="1755140"/>
          </a:xfrm>
          <a:prstGeom prst="roundRect">
            <a:avLst/>
          </a:prstGeom>
          <a:solidFill>
            <a:srgbClr val="03492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圆角矩形 20"/>
          <p:cNvSpPr/>
          <p:nvPr>
            <p:custDataLst>
              <p:tags r:id="rId10"/>
            </p:custDataLst>
          </p:nvPr>
        </p:nvSpPr>
        <p:spPr>
          <a:xfrm>
            <a:off x="4363720" y="2428240"/>
            <a:ext cx="3258820" cy="1755140"/>
          </a:xfrm>
          <a:prstGeom prst="roundRect">
            <a:avLst/>
          </a:prstGeom>
          <a:solidFill>
            <a:srgbClr val="03492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圆角矩形 21"/>
          <p:cNvSpPr/>
          <p:nvPr>
            <p:custDataLst>
              <p:tags r:id="rId11"/>
            </p:custDataLst>
          </p:nvPr>
        </p:nvSpPr>
        <p:spPr>
          <a:xfrm>
            <a:off x="8208645" y="2435860"/>
            <a:ext cx="3258820" cy="1755140"/>
          </a:xfrm>
          <a:prstGeom prst="roundRect">
            <a:avLst/>
          </a:prstGeom>
          <a:solidFill>
            <a:srgbClr val="03492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10800"/>
          <a:stretch>
            <a:fillRect/>
          </a:stretch>
        </p:blipFill>
        <p:spPr>
          <a:xfrm>
            <a:off x="765810" y="2603500"/>
            <a:ext cx="2764155" cy="14052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660130" y="2564765"/>
            <a:ext cx="2337435" cy="149669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782185" y="2603500"/>
            <a:ext cx="2420620" cy="1430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 txBox="1"/>
          <p:nvPr/>
        </p:nvSpPr>
        <p:spPr>
          <a:xfrm>
            <a:off x="1348740" y="2692229"/>
            <a:ext cx="9494520" cy="7556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spc="400" dirty="0" smtClean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欢迎</a:t>
            </a:r>
            <a:r>
              <a:rPr kumimoji="0" lang="zh-CN" altLang="en-US" sz="4800" b="0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加入</a:t>
            </a:r>
            <a:endParaRPr kumimoji="0" lang="zh-CN" altLang="en-US" sz="4800" b="0" i="0" u="none" strike="noStrike" kern="120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占位符 1"/>
          <p:cNvSpPr txBox="1"/>
          <p:nvPr/>
        </p:nvSpPr>
        <p:spPr>
          <a:xfrm>
            <a:off x="1348740" y="3429000"/>
            <a:ext cx="9494520" cy="7556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4800" kern="1200" spc="400" dirty="0" smtClean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800" b="0" i="0" u="none" strike="noStrike" kern="120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iSEE Lab</a:t>
            </a:r>
            <a:endParaRPr kumimoji="0" lang="en-US" altLang="zh-CN" sz="4800" b="0" i="0" u="none" strike="noStrike" kern="120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09" y="3251068"/>
            <a:ext cx="2326675" cy="23266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94" y="3344931"/>
            <a:ext cx="2160087" cy="219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576" y="1554650"/>
            <a:ext cx="2026923" cy="1984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39451" y="1554650"/>
            <a:ext cx="2026923" cy="19846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3_1"/>
  <p:tag name="KSO_WM_UNIT_ID" val="diagram20234927_2*q_h_f*1_3_1"/>
  <p:tag name="KSO_WM_TEMPLATE_CATEGORY" val="diagram"/>
  <p:tag name="KSO_WM_TEMPLATE_INDEX" val="2023492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4"/>
  <p:tag name="KSO_WM_DIAGRAM_COLOR_TEXT_CAN_REMOVE" val="n"/>
  <p:tag name="KSO_WM_DIAGRAM_GROUP_CODE" val="q1-1"/>
  <p:tag name="KSO_WM_DIAGRAM_MAX_ITEMCNT" val="4"/>
  <p:tag name="KSO_WM_DIAGRAM_MIN_ITEMCNT" val="2"/>
  <p:tag name="KSO_WM_DIAGRAM_VIRTUALLY_FRAME" val="{&quot;height&quot;:368.70001220703125,&quot;left&quot;:63.92503937007873,&quot;top&quot;:128.29999389648438,&quot;width&quot;:818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添加文本具体内容，简明扼要地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234927_2*q_h_a*1_1_1"/>
  <p:tag name="KSO_WM_TEMPLATE_CATEGORY" val="diagram"/>
  <p:tag name="KSO_WM_TEMPLATE_INDEX" val="2023492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4"/>
  <p:tag name="KSO_WM_DIAGRAM_MIN_ITEMCNT" val="2"/>
  <p:tag name="KSO_WM_DIAGRAM_VIRTUALLY_FRAME" val="{&quot;height&quot;:368.70001220703125,&quot;left&quot;:63.92503937007873,&quot;top&quot;:128.29999389648438,&quot;width&quot;:818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BEAUTIFY_FLAG" val="#wm#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diagram20234927_2*q_h_a*1_3_1"/>
  <p:tag name="KSO_WM_TEMPLATE_CATEGORY" val="diagram"/>
  <p:tag name="KSO_WM_TEMPLATE_INDEX" val="2023492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4"/>
  <p:tag name="KSO_WM_DIAGRAM_MIN_ITEMCNT" val="2"/>
  <p:tag name="KSO_WM_DIAGRAM_VIRTUALLY_FRAME" val="{&quot;height&quot;:368.70001220703125,&quot;left&quot;:63.92503937007873,&quot;top&quot;:128.29999389648438,&quot;width&quot;:818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BEAUTIFY_FLAG" val="#wm#"/>
  <p:tag name="KSO_WM_UNIT_VALUE" val="12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234927_2*q_h_a*1_2_1"/>
  <p:tag name="KSO_WM_TEMPLATE_CATEGORY" val="diagram"/>
  <p:tag name="KSO_WM_TEMPLATE_INDEX" val="2023492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4"/>
  <p:tag name="KSO_WM_DIAGRAM_MIN_ITEMCNT" val="2"/>
  <p:tag name="KSO_WM_DIAGRAM_VIRTUALLY_FRAME" val="{&quot;height&quot;:368.70001220703125,&quot;left&quot;:63.92503937007873,&quot;top&quot;:128.29999389648438,&quot;width&quot;:818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BEAUTIFY_FLAG" val="#wm#"/>
  <p:tag name="KSO_WM_UNIT_VALUE" val="12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15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16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17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18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19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21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22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23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24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25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26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27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28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29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316.37732283464567,&quot;left&quot;:86,&quot;top&quot;:145.07204724409448,&quot;width&quot;:550.05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015_2*l_h_a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52.4000332665631,&quot;left&quot;:72.88750610351562,&quot;top&quot;:125.07500610351562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TEXT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32.xml><?xml version="1.0" encoding="utf-8"?>
<p:tagLst xmlns:p="http://schemas.openxmlformats.org/presentationml/2006/main"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015_2*l_h_f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SUBTYPE" val="a"/>
  <p:tag name="KSO_WM_DIAGRAM_MAX_ITEMCNT" val="6"/>
  <p:tag name="KSO_WM_DIAGRAM_MIN_ITEMCNT" val="2"/>
  <p:tag name="KSO_WM_DIAGRAM_VIRTUALLY_FRAME" val="{&quot;height&quot;:352.4000332665631,&quot;left&quot;:72.88750610351562,&quot;top&quot;:125.07500610351562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TYPE" val="1"/>
  <p:tag name="KSO_WM_UNIT_PRESET_TEXT" val="请单击此处添加正文，文字是您思想的提炼"/>
  <p:tag name="KSO_WM_UNIT_TEXT_FILL_FORE_SCHEMECOLOR_INDEX" val="1"/>
  <p:tag name="KSO_WM_UNIT_TEXT_FILL_TYPE" val="1"/>
  <p:tag name="KSO_WM_UNIT_TEXT_LAYER_COUNT" val="1"/>
  <p:tag name="KSO_WM_DIAGRAM_USE_COLOR_VALUE" val="{&quot;color_scheme&quot;:1,&quot;color_type&quot;:1,&quot;theme_color_indexes&quot;:[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015_2*l_h_a*1_2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52.4000332665631,&quot;left&quot;:72.88750610351562,&quot;top&quot;:125.07500610351562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TEXT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3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015_2*l_h_f*1_2_1"/>
  <p:tag name="KSO_WM_TEMPLATE_CATEGORY" val="diagram"/>
  <p:tag name="KSO_WM_TEMPLATE_INDEX" val="20231015"/>
  <p:tag name="KSO_WM_UNIT_LAYERLEVEL" val="1_1_1"/>
  <p:tag name="KSO_WM_TAG_VERSION" val="3.0"/>
  <p:tag name="KSO_WM_UNIT_VALUE" val="33"/>
  <p:tag name="KSO_WM_DIAGRAM_MAX_ITEMCNT" val="6"/>
  <p:tag name="KSO_WM_DIAGRAM_MIN_ITEMCNT" val="2"/>
  <p:tag name="KSO_WM_DIAGRAM_VIRTUALLY_FRAME" val="{&quot;height&quot;:352.4000332665631,&quot;left&quot;:72.88750610351562,&quot;top&quot;:125.07500610351562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TYPE" val="1"/>
  <p:tag name="KSO_WM_UNIT_PRESET_TEXT" val="请单击此处添加正文，文字是您思想的提炼"/>
  <p:tag name="KSO_WM_UNIT_TEXT_FILL_FORE_SCHEMECOLOR_INDEX" val="1"/>
  <p:tag name="KSO_WM_UNIT_TEXT_FILL_TYPE" val="1"/>
  <p:tag name="KSO_WM_UNIT_TEXT_LAYER_COUNT" val="1"/>
  <p:tag name="KSO_WM_DIAGRAM_USE_COLOR_VALUE" val="{&quot;color_scheme&quot;:1,&quot;color_type&quot;:1,&quot;theme_color_indexes&quot;:[]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015_2*l_h_a*1_3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52.4000332665631,&quot;left&quot;:72.88750610351562,&quot;top&quot;:125.07500610351562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TEXT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3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015_2*l_h_f*1_3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VALUE" val="33"/>
  <p:tag name="KSO_WM_UNIT_SUBTYPE" val="a"/>
  <p:tag name="KSO_WM_DIAGRAM_MAX_ITEMCNT" val="6"/>
  <p:tag name="KSO_WM_DIAGRAM_MIN_ITEMCNT" val="2"/>
  <p:tag name="KSO_WM_DIAGRAM_VIRTUALLY_FRAME" val="{&quot;height&quot;:352.4000332665631,&quot;left&quot;:72.88750610351562,&quot;top&quot;:125.07500610351562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TYPE" val="1"/>
  <p:tag name="KSO_WM_UNIT_PRESET_TEXT" val="请单击此处添加正文，文字是您思想的提炼"/>
  <p:tag name="KSO_WM_UNIT_TEXT_FILL_FORE_SCHEMECOLOR_INDEX" val="1"/>
  <p:tag name="KSO_WM_UNIT_TEXT_FILL_TYPE" val="1"/>
  <p:tag name="KSO_WM_UNIT_TEXT_LAYER_COUNT" val="1"/>
  <p:tag name="KSO_WM_DIAGRAM_USE_COLOR_VALUE" val="{&quot;color_scheme&quot;:1,&quot;color_type&quot;:1,&quot;theme_color_indexes&quot;:[]}"/>
</p:tagLst>
</file>

<file path=ppt/tags/tag37.xml><?xml version="1.0" encoding="utf-8"?>
<p:tagLst xmlns:p="http://schemas.openxmlformats.org/presentationml/2006/main">
  <p:tag name="KSO_WM_DIAGRAM_VIRTUALLY_FRAME" val="{&quot;height&quot;:185.65,&quot;left&quot;:12.6,&quot;top&quot;:270,&quot;width&quot;:451.1}"/>
</p:tagLst>
</file>

<file path=ppt/tags/tag38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39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4.xml><?xml version="1.0" encoding="utf-8"?>
<p:tagLst xmlns:p="http://schemas.openxmlformats.org/presentationml/2006/main">
  <p:tag name="KSO_WM_UNIT_TABLE_BEAUTIFY" val="smartTable{14b03c4c-d8a1-4636-a600-8c935d398d0b}"/>
  <p:tag name="TABLE_ENDDRAG_ORIGIN_RECT" val="716*202"/>
  <p:tag name="TABLE_ENDDRAG_RECT" val="106*312*716*202"/>
</p:tagLst>
</file>

<file path=ppt/tags/tag40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41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42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43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44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45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46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47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48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49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234927_2*q_h_i*1_1_1"/>
  <p:tag name="KSO_WM_TEMPLATE_CATEGORY" val="diagram"/>
  <p:tag name="KSO_WM_TEMPLATE_INDEX" val="202349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8.70001220703125,&quot;left&quot;:63.92503937007873,&quot;top&quot;:128.29999389648438,&quot;width&quot;:818.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4000000059604645},{&quot;brightness&quot;:0,&quot;colorType&quot;:1,&quot;foreColorIndex&quot;:5,&quot;pos&quot;:0.80000001192092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0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51.xml><?xml version="1.0" encoding="utf-8"?>
<p:tagLst xmlns:p="http://schemas.openxmlformats.org/presentationml/2006/main">
  <p:tag name="KSO_WM_DIAGRAM_VIRTUALLY_FRAME" val="{&quot;height&quot;:350.55,&quot;left&quot;:12.6,&quot;top&quot;:191.2,&quot;width&quot;:890.35}"/>
</p:tagLst>
</file>

<file path=ppt/tags/tag52.xml><?xml version="1.0" encoding="utf-8"?>
<p:tagLst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  <p:tag name="KSO_WPP_MARK_KEY" val="134b6ac3-fc04-4587-be6e-506185f5c71c"/>
  <p:tag name="COMMONDATA" val="eyJoZGlkIjoiODA2NGM4M2Q0MTk3ZmNiZjdiODk3MzMwMTRmZjYwOTIifQ=="/>
  <p:tag name="commondata" val="eyJoZGlkIjoiZDNmNGEyM2I2NWY5ODhjOWU2MDk4MGUwNDZkZTk2MjkifQ=="/>
  <p:tag name="resource_record_key" val="{&quot;70&quot;:[3331400,3313593]}"/>
</p:tagLst>
</file>

<file path=ppt/tags/tag6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234927_2*q_h_i*1_2_1"/>
  <p:tag name="KSO_WM_TEMPLATE_CATEGORY" val="diagram"/>
  <p:tag name="KSO_WM_TEMPLATE_INDEX" val="2023492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8.70001220703125,&quot;left&quot;:63.92503937007873,&quot;top&quot;:128.29999389648438,&quot;width&quot;:818.75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0.6000000238418579},{&quot;brightness&quot;:0,&quot;colorType&quot;:1,&quot;foreColorIndex&quot;:6,&quot;pos&quot;:0.80000001192092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234927_2*q_h_i*1_3_1"/>
  <p:tag name="KSO_WM_TEMPLATE_CATEGORY" val="diagram"/>
  <p:tag name="KSO_WM_TEMPLATE_INDEX" val="2023492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8.70001220703125,&quot;left&quot;:63.92503937007873,&quot;top&quot;:128.29999389648438,&quot;width&quot;:818.75}"/>
  <p:tag name="KSO_WM_DIAGRAM_COLOR_MATCH_VALUE" val="{&quot;shape&quot;:{&quot;fill&quot;:{&quot;type&quot;:0},&quot;glow&quot;:{&quot;colorType&quot;:0},&quot;line&quot;:{&quot;gradient&quot;:[{&quot;brightness&quot;:0,&quot;colorType&quot;:1,&quot;foreColorIndex&quot;:7,&quot;pos&quot;:0,&quot;transparency&quot;:0.4000000059604645},{&quot;brightness&quot;:0,&quot;colorType&quot;:1,&quot;foreColorIndex&quot;:7,&quot;pos&quot;:0.80000001192092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4927_2*q_h_f*1_1_1"/>
  <p:tag name="KSO_WM_TEMPLATE_CATEGORY" val="diagram"/>
  <p:tag name="KSO_WM_TEMPLATE_INDEX" val="2023492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4"/>
  <p:tag name="KSO_WM_DIAGRAM_COLOR_TEXT_CAN_REMOVE" val="n"/>
  <p:tag name="KSO_WM_DIAGRAM_GROUP_CODE" val="q1-1"/>
  <p:tag name="KSO_WM_DIAGRAM_MAX_ITEMCNT" val="4"/>
  <p:tag name="KSO_WM_DIAGRAM_MIN_ITEMCNT" val="2"/>
  <p:tag name="KSO_WM_DIAGRAM_VIRTUALLY_FRAME" val="{&quot;height&quot;:368.70001220703125,&quot;left&quot;:63.92503937007873,&quot;top&quot;:128.29999389648438,&quot;width&quot;:818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添加文本具体内容，简明扼要地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34927_2*q_h_f*1_2_1"/>
  <p:tag name="KSO_WM_TEMPLATE_CATEGORY" val="diagram"/>
  <p:tag name="KSO_WM_TEMPLATE_INDEX" val="2023492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4"/>
  <p:tag name="KSO_WM_DIAGRAM_COLOR_TEXT_CAN_REMOVE" val="n"/>
  <p:tag name="KSO_WM_DIAGRAM_GROUP_CODE" val="q1-1"/>
  <p:tag name="KSO_WM_DIAGRAM_MAX_ITEMCNT" val="4"/>
  <p:tag name="KSO_WM_DIAGRAM_MIN_ITEMCNT" val="2"/>
  <p:tag name="KSO_WM_DIAGRAM_VIRTUALLY_FRAME" val="{&quot;height&quot;:368.70001220703125,&quot;left&quot;:63.92503937007873,&quot;top&quot;:128.29999389648438,&quot;width&quot;:818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添加文本具体内容，简明扼要地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主题​​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wp5idr50">
      <a:majorFont>
        <a:latin typeface="思源黑体 CN Medium"/>
        <a:ea typeface="思源黑体 CN Medium"/>
        <a:cs typeface=""/>
      </a:majorFont>
      <a:minorFont>
        <a:latin typeface="思源黑体 CN Medium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1626</Words>
  <Application>WPS 演示</Application>
  <PresentationFormat>宽屏</PresentationFormat>
  <Paragraphs>140</Paragraphs>
  <Slides>8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宋体</vt:lpstr>
      <vt:lpstr>Wingdings</vt:lpstr>
      <vt:lpstr>思源黑体 CN Bold</vt:lpstr>
      <vt:lpstr>黑体</vt:lpstr>
      <vt:lpstr>微软雅黑</vt:lpstr>
      <vt:lpstr>Gill Sans</vt:lpstr>
      <vt:lpstr>Calibri</vt:lpstr>
      <vt:lpstr>思源黑体 CN Medium</vt:lpstr>
      <vt:lpstr>Arial Unicode MS</vt:lpstr>
      <vt:lpstr>等线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DAYI_ROOMMATE</dc:creator>
  <cp:lastModifiedBy>赵知临</cp:lastModifiedBy>
  <cp:revision>227</cp:revision>
  <dcterms:created xsi:type="dcterms:W3CDTF">2023-12-08T15:58:00Z</dcterms:created>
  <dcterms:modified xsi:type="dcterms:W3CDTF">2025-07-07T12:44:18Z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45847CBFD7B94DA68A17F4D90FE9EB9A_11</vt:lpwstr>
  </property>
  <property fmtid="{D5CDD505-2E9C-101B-9397-08002B2CF9AE}" pid="3" name="KSOProductBuildVer">
    <vt:lpwstr>2052-12.1.0.20305</vt:lpwstr>
  </property>
  <property fmtid="{D5CDD505-2E9C-101B-9397-08002B2CF9AE}" pid="4" name="KSOTemplateUUID">
    <vt:lpwstr>v1.0_mb_WM5iUy0nsAnNSl+FJz50Ng==</vt:lpwstr>
  </property>
</Properties>
</file>